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32" r:id="rId5"/>
    <p:sldMasterId id="2147483744" r:id="rId6"/>
    <p:sldMasterId id="2147483852" r:id="rId7"/>
    <p:sldMasterId id="2147483864" r:id="rId8"/>
  </p:sldMasterIdLst>
  <p:notesMasterIdLst>
    <p:notesMasterId r:id="rId44"/>
  </p:notesMasterIdLst>
  <p:handoutMasterIdLst>
    <p:handoutMasterId r:id="rId45"/>
  </p:handoutMasterIdLst>
  <p:sldIdLst>
    <p:sldId id="270" r:id="rId9"/>
    <p:sldId id="362" r:id="rId10"/>
    <p:sldId id="271" r:id="rId11"/>
    <p:sldId id="356" r:id="rId12"/>
    <p:sldId id="357" r:id="rId13"/>
    <p:sldId id="336" r:id="rId14"/>
    <p:sldId id="289" r:id="rId15"/>
    <p:sldId id="290" r:id="rId16"/>
    <p:sldId id="338" r:id="rId17"/>
    <p:sldId id="269" r:id="rId18"/>
    <p:sldId id="342" r:id="rId19"/>
    <p:sldId id="344" r:id="rId20"/>
    <p:sldId id="347" r:id="rId21"/>
    <p:sldId id="363" r:id="rId22"/>
    <p:sldId id="364" r:id="rId23"/>
    <p:sldId id="348" r:id="rId24"/>
    <p:sldId id="349" r:id="rId25"/>
    <p:sldId id="350" r:id="rId26"/>
    <p:sldId id="365" r:id="rId27"/>
    <p:sldId id="366" r:id="rId28"/>
    <p:sldId id="367" r:id="rId29"/>
    <p:sldId id="368" r:id="rId30"/>
    <p:sldId id="369" r:id="rId31"/>
    <p:sldId id="370" r:id="rId32"/>
    <p:sldId id="257" r:id="rId33"/>
    <p:sldId id="258" r:id="rId34"/>
    <p:sldId id="351" r:id="rId35"/>
    <p:sldId id="260" r:id="rId36"/>
    <p:sldId id="352" r:id="rId37"/>
    <p:sldId id="267" r:id="rId38"/>
    <p:sldId id="263" r:id="rId39"/>
    <p:sldId id="353" r:id="rId40"/>
    <p:sldId id="266" r:id="rId41"/>
    <p:sldId id="320" r:id="rId42"/>
    <p:sldId id="321" r:id="rId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sorterViewPr>
    <p:cViewPr>
      <p:scale>
        <a:sx n="100" d="100"/>
        <a:sy n="100" d="100"/>
      </p:scale>
      <p:origin x="0" y="123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7FBBED4-EA0A-4886-95F3-727A941C280D}" type="datetimeFigureOut">
              <a:rPr lang="en-US" smtClean="0"/>
              <a:pPr/>
              <a:t>6/11/2013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C7A2E0B-CC50-4990-A2D1-7BC64CA97D12}" type="slidenum">
              <a:rPr lang="en-US" smtClean="0"/>
              <a:pPr/>
              <a:t>‹#›</a:t>
            </a:fld>
            <a:endParaRPr lang="en-US"/>
          </a:p>
        </p:txBody>
      </p:sp>
    </p:spTree>
    <p:extLst>
      <p:ext uri="{BB962C8B-B14F-4D97-AF65-F5344CB8AC3E}">
        <p14:creationId xmlns="" xmlns:p14="http://schemas.microsoft.com/office/powerpoint/2010/main" val="18112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7EF3EC8-5EC2-4A7F-AD73-A5DF34A944EC}" type="datetimeFigureOut">
              <a:rPr lang="en-US" smtClean="0"/>
              <a:pPr/>
              <a:t>6/11/2013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2F7A8A5-AD9A-4DDE-B852-A34537587E2E}" type="slidenum">
              <a:rPr lang="en-US" smtClean="0"/>
              <a:pPr/>
              <a:t>‹#›</a:t>
            </a:fld>
            <a:endParaRPr lang="en-US"/>
          </a:p>
        </p:txBody>
      </p:sp>
    </p:spTree>
    <p:extLst>
      <p:ext uri="{BB962C8B-B14F-4D97-AF65-F5344CB8AC3E}">
        <p14:creationId xmlns="" xmlns:p14="http://schemas.microsoft.com/office/powerpoint/2010/main" val="131443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5719AF6-78F5-4C71-81AF-273AC6A3000E}" type="slidenum">
              <a:rPr lang="en-GB"/>
              <a:pPr/>
              <a:t>14</a:t>
            </a:fld>
            <a:endParaRPr lang="en-GB"/>
          </a:p>
        </p:txBody>
      </p:sp>
      <p:sp>
        <p:nvSpPr>
          <p:cNvPr id="12291" name="Rectangle 1"/>
          <p:cNvSpPr>
            <a:spLocks noChangeArrowheads="1" noTextEdit="1"/>
          </p:cNvSpPr>
          <p:nvPr>
            <p:ph type="sldImg"/>
          </p:nvPr>
        </p:nvSpPr>
        <p:spPr>
          <a:xfrm>
            <a:off x="1203325" y="712788"/>
            <a:ext cx="4695825" cy="3521075"/>
          </a:xfrm>
          <a:ln/>
        </p:spPr>
      </p:sp>
      <p:sp>
        <p:nvSpPr>
          <p:cNvPr id="12292" name="Rectangle 2"/>
          <p:cNvSpPr>
            <a:spLocks noChangeArrowheads="1"/>
          </p:cNvSpPr>
          <p:nvPr>
            <p:ph type="body" idx="1"/>
          </p:nvPr>
        </p:nvSpPr>
        <p:spPr>
          <a:xfrm>
            <a:off x="709917" y="4459263"/>
            <a:ext cx="5682643" cy="4225039"/>
          </a:xfrm>
          <a:noFill/>
          <a:ln/>
        </p:spPr>
        <p:txBody>
          <a:bodyPr wrap="none" lIns="0" tIns="0" rIns="0" bIns="0" anchor="ct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4E66F024-8478-4184-9C99-4F022B57D079}" type="slidenum">
              <a:rPr lang="en-GB"/>
              <a:pPr/>
              <a:t>15</a:t>
            </a:fld>
            <a:endParaRPr lang="en-GB"/>
          </a:p>
        </p:txBody>
      </p:sp>
      <p:sp>
        <p:nvSpPr>
          <p:cNvPr id="13315" name="Slide Image Placeholder 1"/>
          <p:cNvSpPr>
            <a:spLocks noGrp="1" noRot="1" noChangeAspect="1" noTextEdit="1"/>
          </p:cNvSpPr>
          <p:nvPr>
            <p:ph type="sldImg"/>
          </p:nvPr>
        </p:nvSpPr>
        <p:spPr>
          <a:xfrm>
            <a:off x="1203325" y="704850"/>
            <a:ext cx="4694238" cy="3519488"/>
          </a:xfrm>
          <a:ln/>
        </p:spPr>
      </p:sp>
      <p:sp>
        <p:nvSpPr>
          <p:cNvPr id="13316" name="Notes Placeholder 2"/>
          <p:cNvSpPr>
            <a:spLocks noGrp="1"/>
          </p:cNvSpPr>
          <p:nvPr>
            <p:ph type="body" idx="1"/>
          </p:nvPr>
        </p:nvSpPr>
        <p:spPr>
          <a:noFill/>
          <a:ln/>
        </p:spPr>
        <p:txBody>
          <a:bodyPr lIns="91432" tIns="45716" rIns="91432" bIns="45716"/>
          <a:lstStyle/>
          <a:p>
            <a:pPr>
              <a:lnSpc>
                <a:spcPct val="90000"/>
              </a:lnSpc>
            </a:pPr>
            <a:r>
              <a:rPr lang="en-US" b="1" smtClean="0"/>
              <a:t>10-step recommendation</a:t>
            </a:r>
            <a:r>
              <a:rPr lang="en-US" smtClean="0"/>
              <a:t> </a:t>
            </a:r>
          </a:p>
          <a:p>
            <a:pPr>
              <a:lnSpc>
                <a:spcPct val="90000"/>
              </a:lnSpc>
            </a:pPr>
            <a:r>
              <a:rPr lang="en-US" smtClean="0"/>
              <a:t>Appoint a national task force on drought </a:t>
            </a:r>
          </a:p>
          <a:p>
            <a:pPr>
              <a:lnSpc>
                <a:spcPct val="90000"/>
              </a:lnSpc>
            </a:pPr>
            <a:r>
              <a:rPr lang="en-US" smtClean="0"/>
              <a:t>Define the goals of a national risk-based drought policy </a:t>
            </a:r>
          </a:p>
          <a:p>
            <a:pPr>
              <a:lnSpc>
                <a:spcPct val="90000"/>
              </a:lnSpc>
            </a:pPr>
            <a:r>
              <a:rPr lang="en-US" smtClean="0"/>
              <a:t>Hold consultations with everyone, from communities to top policymakers, and resolve water-based conflicts between sectors </a:t>
            </a:r>
          </a:p>
          <a:p>
            <a:pPr>
              <a:lnSpc>
                <a:spcPct val="90000"/>
              </a:lnSpc>
            </a:pPr>
            <a:r>
              <a:rPr lang="en-US" smtClean="0"/>
              <a:t>Get data on the available and required resources to prevent and respond to drought and on which communities are most vulnerable </a:t>
            </a:r>
          </a:p>
          <a:p>
            <a:pPr>
              <a:lnSpc>
                <a:spcPct val="90000"/>
              </a:lnSpc>
            </a:pPr>
            <a:r>
              <a:rPr lang="en-US" smtClean="0"/>
              <a:t>Prepare the key elements of a drought policy: monitoring, early warning, prediction; risk and impact assessments; and mitigation and response measures </a:t>
            </a:r>
          </a:p>
          <a:p>
            <a:pPr>
              <a:lnSpc>
                <a:spcPct val="90000"/>
              </a:lnSpc>
            </a:pPr>
            <a:r>
              <a:rPr lang="en-US" smtClean="0"/>
              <a:t>Identify the research needs and gaps within institutions that deal with drought-related issues </a:t>
            </a:r>
          </a:p>
          <a:p>
            <a:pPr>
              <a:lnSpc>
                <a:spcPct val="90000"/>
              </a:lnSpc>
            </a:pPr>
            <a:r>
              <a:rPr lang="en-US" smtClean="0"/>
              <a:t>Integrate the science and policy aspects of drought management </a:t>
            </a:r>
          </a:p>
          <a:p>
            <a:pPr>
              <a:lnSpc>
                <a:spcPct val="90000"/>
              </a:lnSpc>
            </a:pPr>
            <a:r>
              <a:rPr lang="en-US" smtClean="0"/>
              <a:t>Publicize the policy and build awareness </a:t>
            </a:r>
          </a:p>
          <a:p>
            <a:pPr>
              <a:lnSpc>
                <a:spcPct val="90000"/>
              </a:lnSpc>
            </a:pPr>
            <a:r>
              <a:rPr lang="en-US" smtClean="0"/>
              <a:t>Develop educational programmes for all age groups and communities </a:t>
            </a:r>
          </a:p>
          <a:p>
            <a:pPr>
              <a:lnSpc>
                <a:spcPct val="90000"/>
              </a:lnSpc>
            </a:pPr>
            <a:r>
              <a:rPr lang="en-US" smtClean="0"/>
              <a:t>Evaluate and revise the policy </a:t>
            </a:r>
          </a:p>
          <a:p>
            <a:pPr>
              <a:lnSpc>
                <a:spcPct val="90000"/>
              </a:lnSpc>
            </a:pPr>
            <a:endParaRPr lang="en-US" smtClean="0"/>
          </a:p>
        </p:txBody>
      </p:sp>
      <p:sp>
        <p:nvSpPr>
          <p:cNvPr id="13317" name="Slide Number Placeholder 3"/>
          <p:cNvSpPr txBox="1">
            <a:spLocks noGrp="1"/>
          </p:cNvSpPr>
          <p:nvPr/>
        </p:nvSpPr>
        <p:spPr bwMode="auto">
          <a:xfrm>
            <a:off x="4022304" y="8917025"/>
            <a:ext cx="3078513" cy="469949"/>
          </a:xfrm>
          <a:prstGeom prst="rect">
            <a:avLst/>
          </a:prstGeom>
          <a:noFill/>
          <a:ln w="9525">
            <a:noFill/>
            <a:miter lim="800000"/>
            <a:headEnd/>
            <a:tailEnd/>
          </a:ln>
        </p:spPr>
        <p:txBody>
          <a:bodyPr lIns="91432" tIns="45716" rIns="91432" bIns="45716" anchor="b"/>
          <a:lstStyle/>
          <a:p>
            <a:pPr algn="r" defTabSz="912813" eaLnBrk="1" hangingPunct="1"/>
            <a:fld id="{F096CCB3-A68D-4764-AE60-73D8B000F5AA}" type="slidenum">
              <a:rPr lang="de-DE" sz="1200">
                <a:latin typeface="Arial" charset="0"/>
              </a:rPr>
              <a:pPr algn="r" defTabSz="912813" eaLnBrk="1" hangingPunct="1"/>
              <a:t>15</a:t>
            </a:fld>
            <a:endParaRPr lang="de-DE"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7EF81732-CD23-4D19-A463-9913744AA50F}" type="slidenum">
              <a:rPr lang="en-GB"/>
              <a:pPr/>
              <a:t>24</a:t>
            </a:fld>
            <a:endParaRPr lang="en-GB"/>
          </a:p>
        </p:txBody>
      </p:sp>
      <p:sp>
        <p:nvSpPr>
          <p:cNvPr id="14339" name="Rectangle 2"/>
          <p:cNvSpPr>
            <a:spLocks noChangeArrowheads="1" noTextEdit="1"/>
          </p:cNvSpPr>
          <p:nvPr>
            <p:ph type="sldImg"/>
          </p:nvPr>
        </p:nvSpPr>
        <p:spPr>
          <a:xfrm>
            <a:off x="1203325" y="704850"/>
            <a:ext cx="4695825" cy="3521075"/>
          </a:xfrm>
          <a:ln/>
        </p:spPr>
      </p:sp>
      <p:sp>
        <p:nvSpPr>
          <p:cNvPr id="14340" name="Rectangle 3"/>
          <p:cNvSpPr>
            <a:spLocks noGrp="1" noChangeArrowheads="1"/>
          </p:cNvSpPr>
          <p:nvPr>
            <p:ph type="body" idx="1"/>
          </p:nvPr>
        </p:nvSpPr>
        <p:spPr>
          <a:xfrm>
            <a:off x="948767" y="4460765"/>
            <a:ext cx="5204943" cy="4223537"/>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7D5D9-1346-4662-930F-6F63E8733175}" type="slidenum">
              <a:rPr lang="en-US">
                <a:solidFill>
                  <a:prstClr val="black"/>
                </a:solidFill>
              </a:rPr>
              <a:pPr/>
              <a:t>28</a:t>
            </a:fld>
            <a:endParaRPr lang="en-US">
              <a:solidFill>
                <a:prstClr val="black"/>
              </a:solidFill>
            </a:endParaRPr>
          </a:p>
        </p:txBody>
      </p:sp>
    </p:spTree>
    <p:extLst>
      <p:ext uri="{BB962C8B-B14F-4D97-AF65-F5344CB8AC3E}">
        <p14:creationId xmlns="" xmlns:p14="http://schemas.microsoft.com/office/powerpoint/2010/main" val="383019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65444" indent="-294400">
              <a:defRPr>
                <a:solidFill>
                  <a:schemeClr val="tx1"/>
                </a:solidFill>
                <a:latin typeface="Constantia" pitchFamily="18" charset="0"/>
              </a:defRPr>
            </a:lvl2pPr>
            <a:lvl3pPr marL="1177607" indent="-235522">
              <a:defRPr>
                <a:solidFill>
                  <a:schemeClr val="tx1"/>
                </a:solidFill>
                <a:latin typeface="Constantia" pitchFamily="18" charset="0"/>
              </a:defRPr>
            </a:lvl3pPr>
            <a:lvl4pPr marL="1648650" indent="-235522">
              <a:defRPr>
                <a:solidFill>
                  <a:schemeClr val="tx1"/>
                </a:solidFill>
                <a:latin typeface="Constantia" pitchFamily="18" charset="0"/>
              </a:defRPr>
            </a:lvl4pPr>
            <a:lvl5pPr marL="2119692" indent="-235522">
              <a:defRPr>
                <a:solidFill>
                  <a:schemeClr val="tx1"/>
                </a:solidFill>
                <a:latin typeface="Constantia" pitchFamily="18" charset="0"/>
              </a:defRPr>
            </a:lvl5pPr>
            <a:lvl6pPr marL="2590735" indent="-235522" fontAlgn="base">
              <a:spcBef>
                <a:spcPct val="0"/>
              </a:spcBef>
              <a:spcAft>
                <a:spcPct val="0"/>
              </a:spcAft>
              <a:defRPr>
                <a:solidFill>
                  <a:schemeClr val="tx1"/>
                </a:solidFill>
                <a:latin typeface="Constantia" pitchFamily="18" charset="0"/>
              </a:defRPr>
            </a:lvl6pPr>
            <a:lvl7pPr marL="3061778" indent="-235522" fontAlgn="base">
              <a:spcBef>
                <a:spcPct val="0"/>
              </a:spcBef>
              <a:spcAft>
                <a:spcPct val="0"/>
              </a:spcAft>
              <a:defRPr>
                <a:solidFill>
                  <a:schemeClr val="tx1"/>
                </a:solidFill>
                <a:latin typeface="Constantia" pitchFamily="18" charset="0"/>
              </a:defRPr>
            </a:lvl7pPr>
            <a:lvl8pPr marL="3532821" indent="-235522" fontAlgn="base">
              <a:spcBef>
                <a:spcPct val="0"/>
              </a:spcBef>
              <a:spcAft>
                <a:spcPct val="0"/>
              </a:spcAft>
              <a:defRPr>
                <a:solidFill>
                  <a:schemeClr val="tx1"/>
                </a:solidFill>
                <a:latin typeface="Constantia" pitchFamily="18" charset="0"/>
              </a:defRPr>
            </a:lvl8pPr>
            <a:lvl9pPr marL="4003863" indent="-235522" fontAlgn="base">
              <a:spcBef>
                <a:spcPct val="0"/>
              </a:spcBef>
              <a:spcAft>
                <a:spcPct val="0"/>
              </a:spcAft>
              <a:defRPr>
                <a:solidFill>
                  <a:schemeClr val="tx1"/>
                </a:solidFill>
                <a:latin typeface="Constantia" pitchFamily="18" charset="0"/>
              </a:defRPr>
            </a:lvl9pPr>
          </a:lstStyle>
          <a:p>
            <a:pPr>
              <a:defRPr/>
            </a:pPr>
            <a:fld id="{816B7153-4EF0-4961-A7E0-881F4CC5C385}" type="slidenum">
              <a:rPr lang="en-US" smtClean="0">
                <a:solidFill>
                  <a:srgbClr val="000000"/>
                </a:solidFill>
                <a:latin typeface="Calibri" pitchFamily="34" charset="0"/>
              </a:rPr>
              <a:pPr>
                <a:defRPr/>
              </a:pPr>
              <a:t>31</a:t>
            </a:fld>
            <a:endParaRPr 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A160D2-38C6-4A5D-ADBE-C4F7E4CF036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3912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FCD6F1-0E1B-402C-B391-737C40FEFB2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3543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41FE1-8074-4F24-94E3-B42D07A39EB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3961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9870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00102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785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8490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17357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69962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84061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2511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C5EE42-9284-4AD8-BE33-A6860AF226C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92198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29358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8422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95326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9EAA60A-A484-4550-9ADC-FD2AC3337058}" type="slidenum">
              <a:rPr lang="en-US"/>
              <a:pPr>
                <a:defRPr/>
              </a:pPr>
              <a:t>‹#›</a:t>
            </a:fld>
            <a:endParaRPr lang="en-US"/>
          </a:p>
        </p:txBody>
      </p:sp>
    </p:spTree>
    <p:extLst>
      <p:ext uri="{BB962C8B-B14F-4D97-AF65-F5344CB8AC3E}">
        <p14:creationId xmlns="" xmlns:p14="http://schemas.microsoft.com/office/powerpoint/2010/main" val="407258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C185B81-7887-4974-9662-9F540A8FCE37}" type="slidenum">
              <a:rPr lang="en-US"/>
              <a:pPr>
                <a:defRPr/>
              </a:pPr>
              <a:t>‹#›</a:t>
            </a:fld>
            <a:endParaRPr lang="en-US"/>
          </a:p>
        </p:txBody>
      </p:sp>
    </p:spTree>
    <p:extLst>
      <p:ext uri="{BB962C8B-B14F-4D97-AF65-F5344CB8AC3E}">
        <p14:creationId xmlns="" xmlns:p14="http://schemas.microsoft.com/office/powerpoint/2010/main" val="769910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C119D1-8375-43A5-ABC8-4725648F49EE}" type="slidenum">
              <a:rPr lang="en-US"/>
              <a:pPr>
                <a:defRPr/>
              </a:pPr>
              <a:t>‹#›</a:t>
            </a:fld>
            <a:endParaRPr lang="en-US"/>
          </a:p>
        </p:txBody>
      </p:sp>
    </p:spTree>
    <p:extLst>
      <p:ext uri="{BB962C8B-B14F-4D97-AF65-F5344CB8AC3E}">
        <p14:creationId xmlns="" xmlns:p14="http://schemas.microsoft.com/office/powerpoint/2010/main" val="265714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8BBC3C2-0840-4317-8695-B0BF969251AC}" type="slidenum">
              <a:rPr lang="en-US"/>
              <a:pPr>
                <a:defRPr/>
              </a:pPr>
              <a:t>‹#›</a:t>
            </a:fld>
            <a:endParaRPr lang="en-US"/>
          </a:p>
        </p:txBody>
      </p:sp>
    </p:spTree>
    <p:extLst>
      <p:ext uri="{BB962C8B-B14F-4D97-AF65-F5344CB8AC3E}">
        <p14:creationId xmlns="" xmlns:p14="http://schemas.microsoft.com/office/powerpoint/2010/main" val="3755345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63E7D97-8BAB-4B1D-B161-3B994317B9A3}" type="slidenum">
              <a:rPr lang="en-US"/>
              <a:pPr>
                <a:defRPr/>
              </a:pPr>
              <a:t>‹#›</a:t>
            </a:fld>
            <a:endParaRPr lang="en-US"/>
          </a:p>
        </p:txBody>
      </p:sp>
    </p:spTree>
    <p:extLst>
      <p:ext uri="{BB962C8B-B14F-4D97-AF65-F5344CB8AC3E}">
        <p14:creationId xmlns="" xmlns:p14="http://schemas.microsoft.com/office/powerpoint/2010/main" val="961692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59F2091-430C-4807-9BB1-74B0475B36AC}" type="slidenum">
              <a:rPr lang="en-US"/>
              <a:pPr>
                <a:defRPr/>
              </a:pPr>
              <a:t>‹#›</a:t>
            </a:fld>
            <a:endParaRPr lang="en-US"/>
          </a:p>
        </p:txBody>
      </p:sp>
    </p:spTree>
    <p:extLst>
      <p:ext uri="{BB962C8B-B14F-4D97-AF65-F5344CB8AC3E}">
        <p14:creationId xmlns="" xmlns:p14="http://schemas.microsoft.com/office/powerpoint/2010/main" val="1544218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B9103E2-F890-4190-B3AE-B8B9E63846CF}" type="slidenum">
              <a:rPr lang="en-US"/>
              <a:pPr>
                <a:defRPr/>
              </a:pPr>
              <a:t>‹#›</a:t>
            </a:fld>
            <a:endParaRPr lang="en-US"/>
          </a:p>
        </p:txBody>
      </p:sp>
    </p:spTree>
    <p:extLst>
      <p:ext uri="{BB962C8B-B14F-4D97-AF65-F5344CB8AC3E}">
        <p14:creationId xmlns="" xmlns:p14="http://schemas.microsoft.com/office/powerpoint/2010/main" val="51742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9E07A7-0525-47EB-A033-2CE5170FA71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52169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036EE7E-DD65-46A6-9BBB-CF7061ECB4D8}" type="slidenum">
              <a:rPr lang="en-US"/>
              <a:pPr>
                <a:defRPr/>
              </a:pPr>
              <a:t>‹#›</a:t>
            </a:fld>
            <a:endParaRPr lang="en-US"/>
          </a:p>
        </p:txBody>
      </p:sp>
    </p:spTree>
    <p:extLst>
      <p:ext uri="{BB962C8B-B14F-4D97-AF65-F5344CB8AC3E}">
        <p14:creationId xmlns="" xmlns:p14="http://schemas.microsoft.com/office/powerpoint/2010/main" val="1299819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1245341-8D5B-4223-AA76-394D64D121BB}" type="slidenum">
              <a:rPr lang="en-US"/>
              <a:pPr>
                <a:defRPr/>
              </a:pPr>
              <a:t>‹#›</a:t>
            </a:fld>
            <a:endParaRPr lang="en-US"/>
          </a:p>
        </p:txBody>
      </p:sp>
    </p:spTree>
    <p:extLst>
      <p:ext uri="{BB962C8B-B14F-4D97-AF65-F5344CB8AC3E}">
        <p14:creationId xmlns="" xmlns:p14="http://schemas.microsoft.com/office/powerpoint/2010/main" val="1258019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9CCE6C-75B7-4683-8319-796163BF62A3}" type="slidenum">
              <a:rPr lang="en-US"/>
              <a:pPr>
                <a:defRPr/>
              </a:pPr>
              <a:t>‹#›</a:t>
            </a:fld>
            <a:endParaRPr lang="en-US"/>
          </a:p>
        </p:txBody>
      </p:sp>
    </p:spTree>
    <p:extLst>
      <p:ext uri="{BB962C8B-B14F-4D97-AF65-F5344CB8AC3E}">
        <p14:creationId xmlns="" xmlns:p14="http://schemas.microsoft.com/office/powerpoint/2010/main" val="1651201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D3651C-2A3C-4CEC-9C44-91F2F74225A9}" type="slidenum">
              <a:rPr lang="en-US"/>
              <a:pPr>
                <a:defRPr/>
              </a:pPr>
              <a:t>‹#›</a:t>
            </a:fld>
            <a:endParaRPr lang="en-US"/>
          </a:p>
        </p:txBody>
      </p:sp>
    </p:spTree>
    <p:extLst>
      <p:ext uri="{BB962C8B-B14F-4D97-AF65-F5344CB8AC3E}">
        <p14:creationId xmlns="" xmlns:p14="http://schemas.microsoft.com/office/powerpoint/2010/main" val="1240131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E4CFAA0-5328-4A30-911A-E0445577466A}" type="datetimeFigureOut">
              <a:rPr lang="en-US">
                <a:solidFill>
                  <a:srgbClr val="DBF5F9">
                    <a:shade val="90000"/>
                  </a:srgbClr>
                </a:solidFill>
              </a:rPr>
              <a:pPr>
                <a:defRPr/>
              </a:pPr>
              <a:t>6/11/2013</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6DF13B6-4350-45AD-9813-E3D97773C8B1}"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 xmlns:p14="http://schemas.microsoft.com/office/powerpoint/2010/main" val="132222485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D561FE9-6AB0-4BBA-8742-E8C12E05D6EB}" type="datetimeFigureOut">
              <a:rPr lang="en-US">
                <a:solidFill>
                  <a:srgbClr val="04617B">
                    <a:shade val="90000"/>
                  </a:srgbClr>
                </a:solidFill>
              </a:rPr>
              <a:pPr>
                <a:defRPr/>
              </a:pPr>
              <a:t>6/11/2013</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1AD3DBC-C01F-466A-BD07-88114EB8D9D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45240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036BDA-B787-4551-8B46-75E200E3F6A5}" type="datetimeFigureOut">
              <a:rPr lang="en-US">
                <a:solidFill>
                  <a:srgbClr val="DBF5F9">
                    <a:shade val="90000"/>
                  </a:srgbClr>
                </a:solidFill>
              </a:rPr>
              <a:pPr>
                <a:defRPr/>
              </a:pPr>
              <a:t>6/11/2013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E25EED2-4FF0-4A34-93CA-2638845A9675}"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 xmlns:p14="http://schemas.microsoft.com/office/powerpoint/2010/main" val="241989850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8B0317D-607E-4F11-A16F-5CABB6034E81}" type="datetimeFigureOut">
              <a:rPr lang="en-US">
                <a:solidFill>
                  <a:srgbClr val="04617B">
                    <a:shade val="90000"/>
                  </a:srgbClr>
                </a:solidFill>
              </a:rPr>
              <a:pPr>
                <a:defRPr/>
              </a:pPr>
              <a:t>6/11/2013</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9A9E197-0099-4955-88B2-0C7452EA3BE4}"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2207703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8BD5971-9901-4F4C-AE85-DAC660FD12D1}" type="datetimeFigureOut">
              <a:rPr lang="en-US">
                <a:solidFill>
                  <a:srgbClr val="04617B">
                    <a:shade val="90000"/>
                  </a:srgbClr>
                </a:solidFill>
              </a:rPr>
              <a:pPr>
                <a:defRPr/>
              </a:pPr>
              <a:t>6/11/2013</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43D4763F-3D38-4606-A016-E1BE0044733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1562499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8A499AD-7B94-4F28-878C-56B6F7D0802D}" type="datetimeFigureOut">
              <a:rPr lang="en-US">
                <a:solidFill>
                  <a:srgbClr val="04617B">
                    <a:shade val="90000"/>
                  </a:srgbClr>
                </a:solidFill>
              </a:rPr>
              <a:pPr>
                <a:defRPr/>
              </a:pPr>
              <a:t>6/11/2013</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55AE3C2F-2CA5-43BD-92FE-01328E6E49E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297150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34461E-60AA-4CC6-97F3-D4ACC904DB5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99422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8394D68-0976-48D7-8455-DB81CA15862E}" type="datetimeFigureOut">
              <a:rPr lang="en-US">
                <a:solidFill>
                  <a:srgbClr val="04617B">
                    <a:shade val="90000"/>
                  </a:srgbClr>
                </a:solidFill>
              </a:rPr>
              <a:pPr>
                <a:defRPr/>
              </a:pPr>
              <a:t>6/11/2013</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408CFD71-5FA8-4EFE-B2D5-FED750173D1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1180950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7912182-8FB6-4F87-9F95-B13DD30D47A3}" type="datetimeFigureOut">
              <a:rPr lang="en-US">
                <a:solidFill>
                  <a:srgbClr val="04617B">
                    <a:shade val="90000"/>
                  </a:srgbClr>
                </a:solidFill>
              </a:rPr>
              <a:pPr>
                <a:defRPr/>
              </a:pPr>
              <a:t>6/11/2013</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2A51AFFE-F8E2-458E-A160-49903DD6909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328278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9E2DD1-80BE-46FF-8014-B1D228F44C0F}" type="datetimeFigureOut">
              <a:rPr lang="en-US">
                <a:solidFill>
                  <a:srgbClr val="04617B">
                    <a:shade val="90000"/>
                  </a:srgbClr>
                </a:solidFill>
              </a:rPr>
              <a:pPr>
                <a:defRPr/>
              </a:pPr>
              <a:t>6/11/2013</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144BA1D-30E8-419A-8A0F-5FAB996BD8C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2039409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E18F81-8050-4A16-8A61-ADCADFF9FEBD}" type="datetimeFigureOut">
              <a:rPr lang="en-US">
                <a:solidFill>
                  <a:srgbClr val="04617B">
                    <a:shade val="90000"/>
                  </a:srgbClr>
                </a:solidFill>
              </a:rPr>
              <a:pPr>
                <a:defRPr/>
              </a:pPr>
              <a:t>6/11/2013</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4DA077E-C908-463D-AE51-1D0456F9F512}"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760338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4181E83-67C7-41E4-8388-5BE520D24D2D}" type="datetimeFigureOut">
              <a:rPr lang="en-US">
                <a:solidFill>
                  <a:srgbClr val="04617B">
                    <a:shade val="90000"/>
                  </a:srgbClr>
                </a:solidFill>
              </a:rPr>
              <a:pPr>
                <a:defRPr/>
              </a:pPr>
              <a:t>6/11/2013</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A757B59-0372-4D98-B985-97E130F65B3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 xmlns:p14="http://schemas.microsoft.com/office/powerpoint/2010/main" val="1236532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13768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1027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61534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15231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1625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37D870-DC7A-42F3-9150-C7B0593A12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2891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88939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23420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21307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54256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53849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8517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00001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23166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2912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3707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C78DB5-25EE-4F43-819F-2DB38EEEB24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104080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23210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00059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66851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20541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455674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785344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07076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C58E05-B20A-4E34-AEF2-512C830576F0}" type="datetimeFigureOut">
              <a:rPr lang="en-US"/>
              <a:pPr>
                <a:defRPr/>
              </a:pPr>
              <a:t>6/11/2013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56F37B-12C0-4430-90E9-B55048288222}" type="slidenum">
              <a:rPr lang="en-US"/>
              <a:pPr>
                <a:defRPr/>
              </a:pPr>
              <a:t>‹#›</a:t>
            </a:fld>
            <a:endParaRPr lang="en-US"/>
          </a:p>
        </p:txBody>
      </p:sp>
    </p:spTree>
    <p:extLst>
      <p:ext uri="{BB962C8B-B14F-4D97-AF65-F5344CB8AC3E}">
        <p14:creationId xmlns="" xmlns:p14="http://schemas.microsoft.com/office/powerpoint/2010/main" val="17607228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350C1C-DC2F-462A-B37A-C3ECA800D8CB}" type="datetimeFigureOut">
              <a:rPr lang="en-US"/>
              <a:pPr>
                <a:defRPr/>
              </a:pPr>
              <a:t>6/11/2013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B31257-8793-4E91-B303-6D873E138486}" type="slidenum">
              <a:rPr lang="en-US"/>
              <a:pPr>
                <a:defRPr/>
              </a:pPr>
              <a:t>‹#›</a:t>
            </a:fld>
            <a:endParaRPr lang="en-US"/>
          </a:p>
        </p:txBody>
      </p:sp>
    </p:spTree>
    <p:extLst>
      <p:ext uri="{BB962C8B-B14F-4D97-AF65-F5344CB8AC3E}">
        <p14:creationId xmlns="" xmlns:p14="http://schemas.microsoft.com/office/powerpoint/2010/main" val="3579735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474497-8E07-4F89-9EAE-9581AB5031A8}" type="datetimeFigureOut">
              <a:rPr lang="en-US"/>
              <a:pPr>
                <a:defRPr/>
              </a:pPr>
              <a:t>6/11/2013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5EAA84-CB1F-4383-9F5A-085A72E42C80}" type="slidenum">
              <a:rPr lang="en-US"/>
              <a:pPr>
                <a:defRPr/>
              </a:pPr>
              <a:t>‹#›</a:t>
            </a:fld>
            <a:endParaRPr lang="en-US"/>
          </a:p>
        </p:txBody>
      </p:sp>
    </p:spTree>
    <p:extLst>
      <p:ext uri="{BB962C8B-B14F-4D97-AF65-F5344CB8AC3E}">
        <p14:creationId xmlns="" xmlns:p14="http://schemas.microsoft.com/office/powerpoint/2010/main" val="130258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452588-35AF-4D4D-BE96-F5F0281A512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701185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8BA243-0951-43A3-BF46-EB8E1A83DFFD}" type="datetimeFigureOut">
              <a:rPr lang="en-US"/>
              <a:pPr>
                <a:defRPr/>
              </a:pPr>
              <a:t>6/11/2013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396D8-94DB-4259-BD9D-4B9474787577}" type="slidenum">
              <a:rPr lang="en-US"/>
              <a:pPr>
                <a:defRPr/>
              </a:pPr>
              <a:t>‹#›</a:t>
            </a:fld>
            <a:endParaRPr lang="en-US"/>
          </a:p>
        </p:txBody>
      </p:sp>
    </p:spTree>
    <p:extLst>
      <p:ext uri="{BB962C8B-B14F-4D97-AF65-F5344CB8AC3E}">
        <p14:creationId xmlns="" xmlns:p14="http://schemas.microsoft.com/office/powerpoint/2010/main" val="36345559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C92400-AFCD-4276-A67A-D8A90D3A0344}" type="datetimeFigureOut">
              <a:rPr lang="en-US"/>
              <a:pPr>
                <a:defRPr/>
              </a:pPr>
              <a:t>6/11/2013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5D2135-95CD-4726-B490-B3A5474EC6EF}" type="slidenum">
              <a:rPr lang="en-US"/>
              <a:pPr>
                <a:defRPr/>
              </a:pPr>
              <a:t>‹#›</a:t>
            </a:fld>
            <a:endParaRPr lang="en-US"/>
          </a:p>
        </p:txBody>
      </p:sp>
    </p:spTree>
    <p:extLst>
      <p:ext uri="{BB962C8B-B14F-4D97-AF65-F5344CB8AC3E}">
        <p14:creationId xmlns="" xmlns:p14="http://schemas.microsoft.com/office/powerpoint/2010/main" val="4158727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533A91-A29F-479D-806B-90FFF802EE30}" type="datetimeFigureOut">
              <a:rPr lang="en-US"/>
              <a:pPr>
                <a:defRPr/>
              </a:pPr>
              <a:t>6/11/2013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36ECCB-AC6C-4FAD-BF99-0F4A91D9949C}" type="slidenum">
              <a:rPr lang="en-US"/>
              <a:pPr>
                <a:defRPr/>
              </a:pPr>
              <a:t>‹#›</a:t>
            </a:fld>
            <a:endParaRPr lang="en-US"/>
          </a:p>
        </p:txBody>
      </p:sp>
    </p:spTree>
    <p:extLst>
      <p:ext uri="{BB962C8B-B14F-4D97-AF65-F5344CB8AC3E}">
        <p14:creationId xmlns="" xmlns:p14="http://schemas.microsoft.com/office/powerpoint/2010/main" val="23589379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2785B4-41F5-4BE7-AB60-022E049467F7}" type="datetimeFigureOut">
              <a:rPr lang="en-US"/>
              <a:pPr>
                <a:defRPr/>
              </a:pPr>
              <a:t>6/11/2013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EF5A8E-6F61-4EF2-B00A-F143EA581490}" type="slidenum">
              <a:rPr lang="en-US"/>
              <a:pPr>
                <a:defRPr/>
              </a:pPr>
              <a:t>‹#›</a:t>
            </a:fld>
            <a:endParaRPr lang="en-US"/>
          </a:p>
        </p:txBody>
      </p:sp>
    </p:spTree>
    <p:extLst>
      <p:ext uri="{BB962C8B-B14F-4D97-AF65-F5344CB8AC3E}">
        <p14:creationId xmlns="" xmlns:p14="http://schemas.microsoft.com/office/powerpoint/2010/main" val="2212092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A6BF0-AB35-492D-9C9F-671ED18B39CB}" type="datetimeFigureOut">
              <a:rPr lang="en-US"/>
              <a:pPr>
                <a:defRPr/>
              </a:pPr>
              <a:t>6/11/2013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17EAA0-6EEC-4B23-AE19-F8DD8371115D}" type="slidenum">
              <a:rPr lang="en-US"/>
              <a:pPr>
                <a:defRPr/>
              </a:pPr>
              <a:t>‹#›</a:t>
            </a:fld>
            <a:endParaRPr lang="en-US"/>
          </a:p>
        </p:txBody>
      </p:sp>
    </p:spTree>
    <p:extLst>
      <p:ext uri="{BB962C8B-B14F-4D97-AF65-F5344CB8AC3E}">
        <p14:creationId xmlns="" xmlns:p14="http://schemas.microsoft.com/office/powerpoint/2010/main" val="1803794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3FDD8A-FA00-4C78-A199-EC4CE715FF7D}" type="datetimeFigureOut">
              <a:rPr lang="en-US"/>
              <a:pPr>
                <a:defRPr/>
              </a:pPr>
              <a:t>6/11/2013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89B25D-E8E2-4C4D-87AC-F85D2391A179}" type="slidenum">
              <a:rPr lang="en-US"/>
              <a:pPr>
                <a:defRPr/>
              </a:pPr>
              <a:t>‹#›</a:t>
            </a:fld>
            <a:endParaRPr lang="en-US"/>
          </a:p>
        </p:txBody>
      </p:sp>
    </p:spTree>
    <p:extLst>
      <p:ext uri="{BB962C8B-B14F-4D97-AF65-F5344CB8AC3E}">
        <p14:creationId xmlns="" xmlns:p14="http://schemas.microsoft.com/office/powerpoint/2010/main" val="1560597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54734E-4CF3-41AF-8100-F3CA8C58BC7C}" type="datetimeFigureOut">
              <a:rPr lang="en-US"/>
              <a:pPr>
                <a:defRPr/>
              </a:pPr>
              <a:t>6/11/2013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9EEFE9-BC9F-41FC-B8CE-C456A1CBC3B1}" type="slidenum">
              <a:rPr lang="en-US"/>
              <a:pPr>
                <a:defRPr/>
              </a:pPr>
              <a:t>‹#›</a:t>
            </a:fld>
            <a:endParaRPr lang="en-US"/>
          </a:p>
        </p:txBody>
      </p:sp>
    </p:spTree>
    <p:extLst>
      <p:ext uri="{BB962C8B-B14F-4D97-AF65-F5344CB8AC3E}">
        <p14:creationId xmlns="" xmlns:p14="http://schemas.microsoft.com/office/powerpoint/2010/main" val="41922912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DB837C-43D9-491C-9D26-D348AA550350}" type="datetimeFigureOut">
              <a:rPr lang="en-US"/>
              <a:pPr>
                <a:defRPr/>
              </a:pPr>
              <a:t>6/11/2013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E527B9-5DED-4D3E-A2D5-9607B25C93B5}" type="slidenum">
              <a:rPr lang="en-US"/>
              <a:pPr>
                <a:defRPr/>
              </a:pPr>
              <a:t>‹#›</a:t>
            </a:fld>
            <a:endParaRPr lang="en-US"/>
          </a:p>
        </p:txBody>
      </p:sp>
    </p:spTree>
    <p:extLst>
      <p:ext uri="{BB962C8B-B14F-4D97-AF65-F5344CB8AC3E}">
        <p14:creationId xmlns="" xmlns:p14="http://schemas.microsoft.com/office/powerpoint/2010/main" val="12379804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31D0DB6-55E1-48E5-9495-2F25EDDC3A0C}" type="slidenum">
              <a:rPr lang="en-US"/>
              <a:pPr>
                <a:defRPr/>
              </a:pPr>
              <a:t>‹#›</a:t>
            </a:fld>
            <a:endParaRPr lang="en-US"/>
          </a:p>
        </p:txBody>
      </p:sp>
    </p:spTree>
    <p:extLst>
      <p:ext uri="{BB962C8B-B14F-4D97-AF65-F5344CB8AC3E}">
        <p14:creationId xmlns="" xmlns:p14="http://schemas.microsoft.com/office/powerpoint/2010/main" val="630140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99920F2-45C0-40BD-8CC2-93BBB881E563}" type="slidenum">
              <a:rPr lang="en-US"/>
              <a:pPr>
                <a:defRPr/>
              </a:pPr>
              <a:t>‹#›</a:t>
            </a:fld>
            <a:endParaRPr lang="en-US"/>
          </a:p>
        </p:txBody>
      </p:sp>
    </p:spTree>
    <p:extLst>
      <p:ext uri="{BB962C8B-B14F-4D97-AF65-F5344CB8AC3E}">
        <p14:creationId xmlns="" xmlns:p14="http://schemas.microsoft.com/office/powerpoint/2010/main" val="101344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D685F9-B413-4F2A-8774-B610367D7D9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150996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86A0EF5-F866-4857-B58C-6529E01516BE}" type="slidenum">
              <a:rPr lang="en-US"/>
              <a:pPr>
                <a:defRPr/>
              </a:pPr>
              <a:t>‹#›</a:t>
            </a:fld>
            <a:endParaRPr lang="en-US"/>
          </a:p>
        </p:txBody>
      </p:sp>
    </p:spTree>
    <p:extLst>
      <p:ext uri="{BB962C8B-B14F-4D97-AF65-F5344CB8AC3E}">
        <p14:creationId xmlns="" xmlns:p14="http://schemas.microsoft.com/office/powerpoint/2010/main" val="27115797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5631BE5-0EAE-4D05-BE2A-9704D4C5D698}" type="slidenum">
              <a:rPr lang="en-US"/>
              <a:pPr>
                <a:defRPr/>
              </a:pPr>
              <a:t>‹#›</a:t>
            </a:fld>
            <a:endParaRPr lang="en-US"/>
          </a:p>
        </p:txBody>
      </p:sp>
    </p:spTree>
    <p:extLst>
      <p:ext uri="{BB962C8B-B14F-4D97-AF65-F5344CB8AC3E}">
        <p14:creationId xmlns="" xmlns:p14="http://schemas.microsoft.com/office/powerpoint/2010/main" val="16553037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A0FEA80-1229-4077-B1BB-542174BE6F1F}" type="slidenum">
              <a:rPr lang="en-US"/>
              <a:pPr>
                <a:defRPr/>
              </a:pPr>
              <a:t>‹#›</a:t>
            </a:fld>
            <a:endParaRPr lang="en-US"/>
          </a:p>
        </p:txBody>
      </p:sp>
    </p:spTree>
    <p:extLst>
      <p:ext uri="{BB962C8B-B14F-4D97-AF65-F5344CB8AC3E}">
        <p14:creationId xmlns="" xmlns:p14="http://schemas.microsoft.com/office/powerpoint/2010/main" val="41426071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9542EA4-BDCD-4B02-B632-76EEB6A61BBC}" type="slidenum">
              <a:rPr lang="en-US"/>
              <a:pPr>
                <a:defRPr/>
              </a:pPr>
              <a:t>‹#›</a:t>
            </a:fld>
            <a:endParaRPr lang="en-US"/>
          </a:p>
        </p:txBody>
      </p:sp>
    </p:spTree>
    <p:extLst>
      <p:ext uri="{BB962C8B-B14F-4D97-AF65-F5344CB8AC3E}">
        <p14:creationId xmlns="" xmlns:p14="http://schemas.microsoft.com/office/powerpoint/2010/main" val="2072679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71A551B-7D73-46B6-985D-8440FB75C7BA}" type="slidenum">
              <a:rPr lang="en-US"/>
              <a:pPr>
                <a:defRPr/>
              </a:pPr>
              <a:t>‹#›</a:t>
            </a:fld>
            <a:endParaRPr lang="en-US"/>
          </a:p>
        </p:txBody>
      </p:sp>
    </p:spTree>
    <p:extLst>
      <p:ext uri="{BB962C8B-B14F-4D97-AF65-F5344CB8AC3E}">
        <p14:creationId xmlns="" xmlns:p14="http://schemas.microsoft.com/office/powerpoint/2010/main" val="26851462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F4EFF5-520E-4E8D-98C4-49888BBFA67A}" type="slidenum">
              <a:rPr lang="en-US"/>
              <a:pPr>
                <a:defRPr/>
              </a:pPr>
              <a:t>‹#›</a:t>
            </a:fld>
            <a:endParaRPr lang="en-US"/>
          </a:p>
        </p:txBody>
      </p:sp>
    </p:spTree>
    <p:extLst>
      <p:ext uri="{BB962C8B-B14F-4D97-AF65-F5344CB8AC3E}">
        <p14:creationId xmlns="" xmlns:p14="http://schemas.microsoft.com/office/powerpoint/2010/main" val="26414175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0C4B927-AB0A-4A39-836E-C2F5A84830FD}" type="slidenum">
              <a:rPr lang="en-US"/>
              <a:pPr>
                <a:defRPr/>
              </a:pPr>
              <a:t>‹#›</a:t>
            </a:fld>
            <a:endParaRPr lang="en-US"/>
          </a:p>
        </p:txBody>
      </p:sp>
    </p:spTree>
    <p:extLst>
      <p:ext uri="{BB962C8B-B14F-4D97-AF65-F5344CB8AC3E}">
        <p14:creationId xmlns="" xmlns:p14="http://schemas.microsoft.com/office/powerpoint/2010/main" val="2120895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EAD00C8-CC0E-4EE7-816F-365322375C1B}" type="slidenum">
              <a:rPr lang="en-US"/>
              <a:pPr>
                <a:defRPr/>
              </a:pPr>
              <a:t>‹#›</a:t>
            </a:fld>
            <a:endParaRPr lang="en-US"/>
          </a:p>
        </p:txBody>
      </p:sp>
    </p:spTree>
    <p:extLst>
      <p:ext uri="{BB962C8B-B14F-4D97-AF65-F5344CB8AC3E}">
        <p14:creationId xmlns="" xmlns:p14="http://schemas.microsoft.com/office/powerpoint/2010/main" val="3312078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2801FF-D87A-4A0E-938C-B424E908511A}" type="datetimeFigureOut">
              <a:rPr lang="en-US"/>
              <a:pPr>
                <a:defRPr/>
              </a:pPr>
              <a:t>6/11/2013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142023A-092D-4C84-9666-2A525F491D48}" type="slidenum">
              <a:rPr lang="en-US"/>
              <a:pPr>
                <a:defRPr/>
              </a:pPr>
              <a:t>‹#›</a:t>
            </a:fld>
            <a:endParaRPr lang="en-US"/>
          </a:p>
        </p:txBody>
      </p:sp>
    </p:spTree>
    <p:extLst>
      <p:ext uri="{BB962C8B-B14F-4D97-AF65-F5344CB8AC3E}">
        <p14:creationId xmlns="" xmlns:p14="http://schemas.microsoft.com/office/powerpoint/2010/main" val="271702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8F4646-2D84-4F31-8706-017C256949B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5017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286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286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B83A8C4-7766-46DF-B78C-D49B03A13DF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89028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2F4F1-3106-4E76-B733-A64A578ACE97}"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74F04-B736-4258-90A2-464A4289DF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37864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638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638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fld id="{932801FF-D87A-4A0E-938C-B424E908511A}" type="datetimeFigureOut">
              <a:rPr lang="en-US"/>
              <a:pPr>
                <a:defRPr/>
              </a:pPr>
              <a:t>6/11/2013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mn-lt"/>
              </a:defRPr>
            </a:lvl1pPr>
          </a:lstStyle>
          <a:p>
            <a:pPr>
              <a:defRPr/>
            </a:pPr>
            <a:fld id="{CD836657-6F19-4675-A181-840141024F0E}" type="slidenum">
              <a:rPr lang="en-US"/>
              <a:pPr>
                <a:defRPr/>
              </a:pPr>
              <a:t>‹#›</a:t>
            </a:fld>
            <a:endParaRPr lang="en-US"/>
          </a:p>
        </p:txBody>
      </p:sp>
      <p:grpSp>
        <p:nvGrpSpPr>
          <p:cNvPr id="1639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 xmlns:p14="http://schemas.microsoft.com/office/powerpoint/2010/main" val="14103982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54CA98E-368A-413A-B10B-F13262A5802B}" type="datetimeFigureOut">
              <a:rPr lang="en-US">
                <a:solidFill>
                  <a:srgbClr val="04617B">
                    <a:shade val="90000"/>
                  </a:srgbClr>
                </a:solidFill>
              </a:rPr>
              <a:pPr>
                <a:defRPr/>
              </a:pPr>
              <a:t>6/11/2013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1FEA4C3-FA68-4432-A120-86B1BF7CEB6F}" type="slidenum">
              <a:rPr lang="en-US">
                <a:solidFill>
                  <a:srgbClr val="04617B">
                    <a:shade val="90000"/>
                  </a:srgbClr>
                </a:solidFill>
              </a:rPr>
              <a:pPr>
                <a:defRPr/>
              </a:pPr>
              <a:t>‹#›</a:t>
            </a:fld>
            <a:endParaRPr lang="en-US">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grpSp>
    </p:spTree>
    <p:extLst>
      <p:ext uri="{BB962C8B-B14F-4D97-AF65-F5344CB8AC3E}">
        <p14:creationId xmlns="" xmlns:p14="http://schemas.microsoft.com/office/powerpoint/2010/main" val="11568216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7E7DA-F5E8-4308-A8F7-449EF1BA7732}"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A956-B3DD-4D81-A8AA-94A0274439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185215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4AA1A-366A-4B95-9F76-AEEEDBDDF93F}" type="datetimeFigureOut">
              <a:rPr lang="en-US" smtClean="0">
                <a:solidFill>
                  <a:prstClr val="black">
                    <a:tint val="75000"/>
                  </a:prstClr>
                </a:solidFill>
              </a:rPr>
              <a:pPr/>
              <a:t>6/11/2013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7A74E-EC3D-43DB-B010-FFA6FA773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770134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6CD4E82-EFA3-4ADB-87CD-E7D342D3175E}" type="datetimeFigureOut">
              <a:rPr lang="en-US"/>
              <a:pPr>
                <a:defRPr/>
              </a:pPr>
              <a:t>6/11/2013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2BA35E9-34D8-42A4-BA57-E3099D8ECC3A}" type="slidenum">
              <a:rPr lang="en-US"/>
              <a:pPr>
                <a:defRPr/>
              </a:pPr>
              <a:t>‹#›</a:t>
            </a:fld>
            <a:endParaRPr lang="en-US"/>
          </a:p>
        </p:txBody>
      </p:sp>
    </p:spTree>
    <p:extLst>
      <p:ext uri="{BB962C8B-B14F-4D97-AF65-F5344CB8AC3E}">
        <p14:creationId xmlns="" xmlns:p14="http://schemas.microsoft.com/office/powerpoint/2010/main" val="189832240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741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741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fld id="{932801FF-D87A-4A0E-938C-B424E908511A}" type="datetimeFigureOut">
              <a:rPr lang="en-US"/>
              <a:pPr>
                <a:defRPr/>
              </a:pPr>
              <a:t>6/11/2013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mn-lt"/>
              </a:defRPr>
            </a:lvl1pPr>
          </a:lstStyle>
          <a:p>
            <a:pPr>
              <a:defRPr/>
            </a:pPr>
            <a:fld id="{BF86BBB2-AE97-4BC7-9FB6-9F93FE2782B2}" type="slidenum">
              <a:rPr lang="en-US"/>
              <a:pPr>
                <a:defRPr/>
              </a:pPr>
              <a:t>‹#›</a:t>
            </a:fld>
            <a:endParaRPr lang="en-US"/>
          </a:p>
        </p:txBody>
      </p:sp>
      <p:grpSp>
        <p:nvGrpSpPr>
          <p:cNvPr id="1741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 xmlns:p14="http://schemas.microsoft.com/office/powerpoint/2010/main" val="383034992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Natural Hazards and Agriculture</a:t>
            </a:r>
            <a:endParaRPr lang="en-US" sz="3600" dirty="0"/>
          </a:p>
        </p:txBody>
      </p:sp>
      <p:sp>
        <p:nvSpPr>
          <p:cNvPr id="5" name="Content Placeholder 4"/>
          <p:cNvSpPr>
            <a:spLocks noGrp="1"/>
          </p:cNvSpPr>
          <p:nvPr>
            <p:ph idx="1"/>
          </p:nvPr>
        </p:nvSpPr>
        <p:spPr/>
        <p:txBody>
          <a:bodyPr/>
          <a:lstStyle/>
          <a:p>
            <a:r>
              <a:rPr lang="en-US" sz="2800" dirty="0"/>
              <a:t>In October 2010, the UN Food and Agriculture Organization (FAO) estimated that 13.6% of the world population (nearly 1 billion people, or 1 in every 7 people) was malnourished, increasing by 10 million a year, and about six million children died each year from a hunger-related illness before their fifth birthday. </a:t>
            </a:r>
          </a:p>
        </p:txBody>
      </p:sp>
    </p:spTree>
    <p:extLst>
      <p:ext uri="{BB962C8B-B14F-4D97-AF65-F5344CB8AC3E}">
        <p14:creationId xmlns="" xmlns:p14="http://schemas.microsoft.com/office/powerpoint/2010/main" val="123489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Natural Hazards and Agriculture</a:t>
            </a:r>
          </a:p>
        </p:txBody>
      </p:sp>
      <p:sp>
        <p:nvSpPr>
          <p:cNvPr id="5" name="Content Placeholder 4"/>
          <p:cNvSpPr>
            <a:spLocks noGrp="1"/>
          </p:cNvSpPr>
          <p:nvPr>
            <p:ph idx="1"/>
          </p:nvPr>
        </p:nvSpPr>
        <p:spPr>
          <a:xfrm>
            <a:off x="457200" y="1828800"/>
            <a:ext cx="8229600" cy="4297363"/>
          </a:xfrm>
        </p:spPr>
        <p:txBody>
          <a:bodyPr/>
          <a:lstStyle/>
          <a:p>
            <a:r>
              <a:rPr lang="en-US" sz="2400" dirty="0"/>
              <a:t>Drought – Around 220 million people were found to be exposed annually to drought.</a:t>
            </a:r>
          </a:p>
          <a:p>
            <a:r>
              <a:rPr lang="en-US" sz="2400" dirty="0" smtClean="0"/>
              <a:t>Flood </a:t>
            </a:r>
            <a:r>
              <a:rPr lang="en-US" sz="2400" dirty="0"/>
              <a:t>– About 196 million people in more than 90 countries were found to be exposed on average every year to catastrophic flooding</a:t>
            </a:r>
            <a:r>
              <a:rPr lang="en-US" sz="2400" dirty="0" smtClean="0"/>
              <a:t>.</a:t>
            </a:r>
          </a:p>
          <a:p>
            <a:r>
              <a:rPr lang="en-US" sz="2400" dirty="0"/>
              <a:t>Tropical Cyclone – Up to 119 million people were found to be exposed on average every year to tropical cyclone hazard and some people experienced an average of more than four events every year.</a:t>
            </a:r>
          </a:p>
          <a:p>
            <a:endParaRPr lang="en-US" sz="2800" dirty="0"/>
          </a:p>
          <a:p>
            <a:endParaRPr lang="en-US" dirty="0"/>
          </a:p>
        </p:txBody>
      </p:sp>
    </p:spTree>
    <p:extLst>
      <p:ext uri="{BB962C8B-B14F-4D97-AF65-F5344CB8AC3E}">
        <p14:creationId xmlns="" xmlns:p14="http://schemas.microsoft.com/office/powerpoint/2010/main" val="377462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944562"/>
          </a:xfrm>
        </p:spPr>
        <p:txBody>
          <a:bodyPr/>
          <a:lstStyle/>
          <a:p>
            <a:pPr eaLnBrk="1" hangingPunct="1"/>
            <a:r>
              <a:rPr lang="en-US" sz="3600" dirty="0" smtClean="0">
                <a:latin typeface="Arial" charset="0"/>
                <a:cs typeface="Arial" charset="0"/>
              </a:rPr>
              <a:t>Climate Extremes and Agriculture</a:t>
            </a:r>
          </a:p>
        </p:txBody>
      </p:sp>
      <p:sp>
        <p:nvSpPr>
          <p:cNvPr id="3" name="Content Placeholder 2"/>
          <p:cNvSpPr>
            <a:spLocks noGrp="1"/>
          </p:cNvSpPr>
          <p:nvPr>
            <p:ph idx="1"/>
          </p:nvPr>
        </p:nvSpPr>
        <p:spPr>
          <a:xfrm>
            <a:off x="304800" y="1676400"/>
            <a:ext cx="8610600" cy="4906963"/>
          </a:xfrm>
        </p:spPr>
        <p:txBody>
          <a:bodyPr rtlCol="0">
            <a:normAutofit/>
          </a:bodyPr>
          <a:lstStyle/>
          <a:p>
            <a:pPr eaLnBrk="1" fontAlgn="auto" hangingPunct="1">
              <a:spcAft>
                <a:spcPts val="0"/>
              </a:spcAft>
              <a:buFont typeface="Wingdings" pitchFamily="2" charset="2"/>
              <a:buChar char="Ø"/>
              <a:defRPr/>
            </a:pPr>
            <a:r>
              <a:rPr lang="en-US" sz="2400" dirty="0" smtClean="0">
                <a:latin typeface="Arial" pitchFamily="34" charset="0"/>
                <a:cs typeface="Arial" pitchFamily="34" charset="0"/>
              </a:rPr>
              <a:t>Climate variability and extremes have increased in frequency, amplitude and duration over the past 30 years.</a:t>
            </a:r>
            <a:endParaRPr lang="en-US" sz="2400" dirty="0">
              <a:latin typeface="Arial" pitchFamily="34" charset="0"/>
              <a:cs typeface="Arial" pitchFamily="34" charset="0"/>
            </a:endParaRPr>
          </a:p>
          <a:p>
            <a:pPr eaLnBrk="1" fontAlgn="auto" hangingPunct="1">
              <a:spcAft>
                <a:spcPts val="0"/>
              </a:spcAft>
              <a:buFont typeface="Wingdings" pitchFamily="2" charset="2"/>
              <a:buChar char="Ø"/>
              <a:defRPr/>
            </a:pPr>
            <a:r>
              <a:rPr lang="en-US" sz="2400" dirty="0" smtClean="0">
                <a:latin typeface="Arial" pitchFamily="34" charset="0"/>
                <a:cs typeface="Arial" pitchFamily="34" charset="0"/>
              </a:rPr>
              <a:t>Agriculture around the world has been impacted significantly by climate in terms of crop losses, economic losses, famine, and social unrest.</a:t>
            </a:r>
          </a:p>
          <a:p>
            <a:pPr eaLnBrk="1" fontAlgn="auto" hangingPunct="1">
              <a:spcAft>
                <a:spcPts val="0"/>
              </a:spcAft>
              <a:buFont typeface="Wingdings" pitchFamily="2" charset="2"/>
              <a:buChar char="Ø"/>
              <a:defRPr/>
            </a:pPr>
            <a:r>
              <a:rPr lang="en-US" sz="2400" dirty="0" smtClean="0">
                <a:latin typeface="Arial" pitchFamily="34" charset="0"/>
                <a:cs typeface="Arial" pitchFamily="34" charset="0"/>
              </a:rPr>
              <a:t>Severe droughts, floods, heat waves, freezes &amp; tropical storms have caused extensive damage to crops in critical growth stages of development.</a:t>
            </a:r>
          </a:p>
          <a:p>
            <a:pPr eaLnBrk="1" fontAlgn="auto" hangingPunct="1">
              <a:spcAft>
                <a:spcPts val="0"/>
              </a:spcAft>
              <a:buFont typeface="Wingdings" pitchFamily="2" charset="2"/>
              <a:buChar char="Ø"/>
              <a:defRPr/>
            </a:pPr>
            <a:r>
              <a:rPr lang="en-US" sz="2400" dirty="0" smtClean="0">
                <a:latin typeface="Arial" pitchFamily="34" charset="0"/>
                <a:cs typeface="Arial" pitchFamily="34" charset="0"/>
              </a:rPr>
              <a:t>However, the impact of some events (i.e., droughts &amp; floods) can last several years</a:t>
            </a:r>
            <a:endParaRPr lang="en-US" sz="2400" dirty="0">
              <a:latin typeface="Arial" pitchFamily="34" charset="0"/>
              <a:cs typeface="Arial" pitchFamily="34" charset="0"/>
            </a:endParaRPr>
          </a:p>
        </p:txBody>
      </p:sp>
    </p:spTree>
    <p:extLst>
      <p:ext uri="{BB962C8B-B14F-4D97-AF65-F5344CB8AC3E}">
        <p14:creationId xmlns="" xmlns:p14="http://schemas.microsoft.com/office/powerpoint/2010/main" val="211543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838200" y="304800"/>
            <a:ext cx="7391400" cy="838200"/>
          </a:xfrm>
        </p:spPr>
        <p:txBody>
          <a:bodyPr rtlCol="0">
            <a:normAutofit fontScale="90000"/>
          </a:bodyPr>
          <a:lstStyle/>
          <a:p>
            <a:pPr eaLnBrk="1" fontAlgn="auto" hangingPunct="1">
              <a:spcAft>
                <a:spcPts val="0"/>
              </a:spcAft>
              <a:defRPr/>
            </a:pPr>
            <a:r>
              <a:rPr lang="en-US" sz="3500" b="1" dirty="0" smtClean="0">
                <a:latin typeface="Arial" pitchFamily="34" charset="0"/>
                <a:cs typeface="Arial" pitchFamily="34" charset="0"/>
              </a:rPr>
              <a:t>Risk Management Strategy for </a:t>
            </a:r>
            <a:br>
              <a:rPr lang="en-US" sz="3500" b="1" dirty="0" smtClean="0">
                <a:latin typeface="Arial" pitchFamily="34" charset="0"/>
                <a:cs typeface="Arial" pitchFamily="34" charset="0"/>
              </a:rPr>
            </a:br>
            <a:r>
              <a:rPr lang="en-US" sz="3500" b="1" dirty="0">
                <a:latin typeface="Arial" pitchFamily="34" charset="0"/>
                <a:cs typeface="Arial" pitchFamily="34" charset="0"/>
              </a:rPr>
              <a:t>D</a:t>
            </a:r>
            <a:r>
              <a:rPr lang="en-US" sz="3500" b="1" dirty="0" smtClean="0">
                <a:latin typeface="Arial" pitchFamily="34" charset="0"/>
                <a:cs typeface="Arial" pitchFamily="34" charset="0"/>
              </a:rPr>
              <a:t>ecision Making    </a:t>
            </a:r>
            <a:endParaRPr lang="en-US" sz="2800" b="1" dirty="0">
              <a:latin typeface="Arial" pitchFamily="34" charset="0"/>
              <a:cs typeface="Arial" pitchFamily="34" charset="0"/>
            </a:endParaRPr>
          </a:p>
        </p:txBody>
      </p:sp>
      <p:sp>
        <p:nvSpPr>
          <p:cNvPr id="12291" name="Rectangle 3"/>
          <p:cNvSpPr>
            <a:spLocks noGrp="1" noChangeArrowheads="1"/>
          </p:cNvSpPr>
          <p:nvPr>
            <p:ph idx="1"/>
          </p:nvPr>
        </p:nvSpPr>
        <p:spPr>
          <a:xfrm>
            <a:off x="228600" y="1752600"/>
            <a:ext cx="8686800" cy="4876800"/>
          </a:xfrm>
        </p:spPr>
        <p:txBody>
          <a:bodyPr/>
          <a:lstStyle/>
          <a:p>
            <a:pPr eaLnBrk="1" hangingPunct="1">
              <a:lnSpc>
                <a:spcPct val="80000"/>
              </a:lnSpc>
            </a:pPr>
            <a:endParaRPr lang="en-US" sz="2400" b="1" dirty="0" smtClean="0"/>
          </a:p>
          <a:p>
            <a:pPr lvl="1" eaLnBrk="1" hangingPunct="1">
              <a:lnSpc>
                <a:spcPct val="80000"/>
              </a:lnSpc>
              <a:buFont typeface="Wingdings" pitchFamily="2" charset="2"/>
              <a:buChar char="Ø"/>
            </a:pPr>
            <a:r>
              <a:rPr lang="en-US" sz="2400" dirty="0" smtClean="0">
                <a:latin typeface="Arial" charset="0"/>
                <a:cs typeface="Arial" charset="0"/>
              </a:rPr>
              <a:t>Based on preparedness (early-warning), mitigation (preventive measures) and adaptation (coping strategies).</a:t>
            </a:r>
          </a:p>
          <a:p>
            <a:pPr lvl="1" eaLnBrk="1" hangingPunct="1">
              <a:lnSpc>
                <a:spcPct val="80000"/>
              </a:lnSpc>
              <a:buFont typeface="Wingdings" pitchFamily="2" charset="2"/>
              <a:buChar char="Ø"/>
            </a:pPr>
            <a:r>
              <a:rPr lang="en-US" sz="2400" dirty="0" smtClean="0">
                <a:latin typeface="Arial" charset="0"/>
                <a:cs typeface="Arial" charset="0"/>
              </a:rPr>
              <a:t>Incorporates weather and climate knowledge into planning and management decisions for agricultural production.</a:t>
            </a:r>
          </a:p>
          <a:p>
            <a:pPr lvl="1" eaLnBrk="1" hangingPunct="1">
              <a:lnSpc>
                <a:spcPct val="80000"/>
              </a:lnSpc>
              <a:buFont typeface="Wingdings" pitchFamily="2" charset="2"/>
              <a:buChar char="Ø"/>
            </a:pPr>
            <a:r>
              <a:rPr lang="en-US" sz="2400" dirty="0" smtClean="0">
                <a:latin typeface="Arial" charset="0"/>
                <a:cs typeface="Arial" charset="0"/>
              </a:rPr>
              <a:t>Achieve a sustainable, optimized production level through the use of weather and climate information, while maintaining environmental integrity and minimizing the degradation of soil, nutrient and water resource bases.</a:t>
            </a:r>
          </a:p>
          <a:p>
            <a:pPr lvl="1" eaLnBrk="1" hangingPunct="1">
              <a:lnSpc>
                <a:spcPct val="80000"/>
              </a:lnSpc>
              <a:buFont typeface="Wingdings" pitchFamily="2" charset="2"/>
              <a:buChar char="Ø"/>
            </a:pPr>
            <a:r>
              <a:rPr lang="en-US" sz="2400" dirty="0" smtClean="0">
                <a:latin typeface="Arial" charset="0"/>
                <a:cs typeface="Arial" charset="0"/>
              </a:rPr>
              <a:t>Technology (fertilizers, new seed varieties, farming practices) should aid production but not harm the resource base in the long term.</a:t>
            </a:r>
          </a:p>
        </p:txBody>
      </p:sp>
    </p:spTree>
    <p:extLst>
      <p:ext uri="{BB962C8B-B14F-4D97-AF65-F5344CB8AC3E}">
        <p14:creationId xmlns="" xmlns:p14="http://schemas.microsoft.com/office/powerpoint/2010/main" val="396014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52400"/>
            <a:ext cx="8763000" cy="990600"/>
          </a:xfrm>
        </p:spPr>
        <p:txBody>
          <a:bodyPr/>
          <a:lstStyle/>
          <a:p>
            <a:pPr eaLnBrk="1" hangingPunct="1"/>
            <a:r>
              <a:rPr lang="en-US" sz="3600" dirty="0" smtClean="0">
                <a:latin typeface="Arial" charset="0"/>
                <a:cs typeface="Arial" charset="0"/>
              </a:rPr>
              <a:t>Weather, Water and Climate Information</a:t>
            </a:r>
          </a:p>
        </p:txBody>
      </p:sp>
      <p:sp>
        <p:nvSpPr>
          <p:cNvPr id="18435" name="Rectangle 3"/>
          <p:cNvSpPr>
            <a:spLocks noGrp="1" noChangeArrowheads="1"/>
          </p:cNvSpPr>
          <p:nvPr>
            <p:ph idx="1"/>
          </p:nvPr>
        </p:nvSpPr>
        <p:spPr>
          <a:xfrm>
            <a:off x="381000" y="1371600"/>
            <a:ext cx="8763000" cy="5257800"/>
          </a:xfrm>
        </p:spPr>
        <p:txBody>
          <a:bodyPr rtlCol="0">
            <a:normAutofit/>
          </a:bodyPr>
          <a:lstStyle/>
          <a:p>
            <a:pPr eaLnBrk="1" fontAlgn="auto" hangingPunct="1">
              <a:spcAft>
                <a:spcPts val="0"/>
              </a:spcAft>
              <a:buClr>
                <a:schemeClr val="accent3"/>
              </a:buClr>
              <a:buFont typeface="Wingdings" pitchFamily="2" charset="2"/>
              <a:buChar char="Ø"/>
              <a:defRPr/>
            </a:pPr>
            <a:r>
              <a:rPr lang="en-US" sz="2400" b="1" i="1" dirty="0" smtClean="0">
                <a:latin typeface="Arial" pitchFamily="34" charset="0"/>
                <a:cs typeface="Arial" pitchFamily="34" charset="0"/>
              </a:rPr>
              <a:t>Assessments</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Monitoring  for  sector analysis and impact studies.</a:t>
            </a:r>
          </a:p>
          <a:p>
            <a:pPr eaLnBrk="1" fontAlgn="auto" hangingPunct="1">
              <a:spcAft>
                <a:spcPts val="0"/>
              </a:spcAft>
              <a:buClr>
                <a:schemeClr val="accent3"/>
              </a:buClr>
              <a:buFont typeface="Wingdings" pitchFamily="2" charset="2"/>
              <a:buChar char="Ø"/>
              <a:defRPr/>
            </a:pPr>
            <a:r>
              <a:rPr lang="en-US" sz="2400" b="1" i="1" dirty="0" smtClean="0">
                <a:latin typeface="Arial" pitchFamily="34" charset="0"/>
                <a:cs typeface="Arial" pitchFamily="34" charset="0"/>
              </a:rPr>
              <a:t>Analogues</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Historical analyses of archived data for comparative studies (similar years on record).</a:t>
            </a:r>
          </a:p>
          <a:p>
            <a:pPr eaLnBrk="1" fontAlgn="auto" hangingPunct="1">
              <a:spcAft>
                <a:spcPts val="0"/>
              </a:spcAft>
              <a:buClr>
                <a:schemeClr val="accent3"/>
              </a:buClr>
              <a:buFont typeface="Wingdings" pitchFamily="2" charset="2"/>
              <a:buChar char="Ø"/>
              <a:defRPr/>
            </a:pPr>
            <a:r>
              <a:rPr lang="en-US" sz="2400" b="1" i="1" dirty="0" smtClean="0">
                <a:latin typeface="Arial" pitchFamily="34" charset="0"/>
                <a:cs typeface="Arial" pitchFamily="34" charset="0"/>
              </a:rPr>
              <a:t>Forecasts</a:t>
            </a:r>
            <a:r>
              <a:rPr lang="en-US" sz="2400" dirty="0">
                <a:latin typeface="Arial" pitchFamily="34" charset="0"/>
                <a:cs typeface="Arial" pitchFamily="34" charset="0"/>
              </a:rPr>
              <a:t>: Early-alert of impending episodic events affecting agriculture, such as flooding, drought, severe storms, heat wave, freeze etc.</a:t>
            </a:r>
          </a:p>
          <a:p>
            <a:pPr eaLnBrk="1" fontAlgn="auto" hangingPunct="1">
              <a:spcAft>
                <a:spcPts val="0"/>
              </a:spcAft>
              <a:buClr>
                <a:schemeClr val="accent3"/>
              </a:buClr>
              <a:buFont typeface="Wingdings" pitchFamily="2" charset="2"/>
              <a:buChar char="Ø"/>
              <a:defRPr/>
            </a:pPr>
            <a:r>
              <a:rPr lang="en-US" sz="2400" b="1" i="1" dirty="0">
                <a:latin typeface="Arial" pitchFamily="34" charset="0"/>
                <a:cs typeface="Arial" pitchFamily="34" charset="0"/>
              </a:rPr>
              <a:t>Outlooks</a:t>
            </a:r>
            <a:r>
              <a:rPr lang="en-US" sz="2400" dirty="0">
                <a:latin typeface="Arial" pitchFamily="34" charset="0"/>
                <a:cs typeface="Arial" pitchFamily="34" charset="0"/>
              </a:rPr>
              <a:t>: Guidance for long-term scenario analyses, including impact of climate </a:t>
            </a:r>
            <a:r>
              <a:rPr lang="en-US" sz="2400" dirty="0" smtClean="0">
                <a:latin typeface="Arial" pitchFamily="34" charset="0"/>
                <a:cs typeface="Arial" pitchFamily="34" charset="0"/>
              </a:rPr>
              <a:t>extremes, variability and change.</a:t>
            </a:r>
          </a:p>
          <a:p>
            <a:pPr eaLnBrk="1" fontAlgn="auto" hangingPunct="1">
              <a:spcAft>
                <a:spcPts val="0"/>
              </a:spcAft>
              <a:buClr>
                <a:schemeClr val="accent3"/>
              </a:buClr>
              <a:buFont typeface="Wingdings" pitchFamily="2" charset="2"/>
              <a:buChar char="Ø"/>
              <a:defRPr/>
            </a:pPr>
            <a:r>
              <a:rPr lang="en-US" sz="2400" b="1" i="1" u="sng" dirty="0" smtClean="0">
                <a:latin typeface="Arial" pitchFamily="34" charset="0"/>
                <a:cs typeface="Arial" pitchFamily="34" charset="0"/>
              </a:rPr>
              <a:t>Decision-Making Process</a:t>
            </a:r>
            <a:r>
              <a:rPr lang="en-US" sz="2400" b="1" dirty="0" smtClean="0">
                <a:latin typeface="Arial" pitchFamily="34" charset="0"/>
                <a:cs typeface="Arial" pitchFamily="34" charset="0"/>
              </a:rPr>
              <a:t>: </a:t>
            </a:r>
            <a:r>
              <a:rPr lang="en-US" sz="2400" i="1" u="sng" dirty="0" smtClean="0">
                <a:latin typeface="Arial" pitchFamily="34" charset="0"/>
                <a:cs typeface="Arial" pitchFamily="34" charset="0"/>
              </a:rPr>
              <a:t>Right</a:t>
            </a:r>
            <a:r>
              <a:rPr lang="en-US" sz="2400" dirty="0" smtClean="0">
                <a:latin typeface="Arial" pitchFamily="34" charset="0"/>
                <a:cs typeface="Arial" pitchFamily="34" charset="0"/>
              </a:rPr>
              <a:t> information to the </a:t>
            </a:r>
            <a:r>
              <a:rPr lang="en-US" sz="2400" i="1" u="sng" dirty="0" smtClean="0">
                <a:latin typeface="Arial" pitchFamily="34" charset="0"/>
                <a:cs typeface="Arial" pitchFamily="34" charset="0"/>
              </a:rPr>
              <a:t>right</a:t>
            </a:r>
            <a:r>
              <a:rPr lang="en-US" sz="2400" dirty="0" smtClean="0">
                <a:latin typeface="Arial" pitchFamily="34" charset="0"/>
                <a:cs typeface="Arial" pitchFamily="34" charset="0"/>
              </a:rPr>
              <a:t> user at the </a:t>
            </a:r>
            <a:r>
              <a:rPr lang="en-US" sz="2400" i="1" u="sng" dirty="0" smtClean="0">
                <a:latin typeface="Arial" pitchFamily="34" charset="0"/>
                <a:cs typeface="Arial" pitchFamily="34" charset="0"/>
              </a:rPr>
              <a:t>right </a:t>
            </a:r>
            <a:r>
              <a:rPr lang="en-US" sz="2400" dirty="0" smtClean="0">
                <a:latin typeface="Arial" pitchFamily="34" charset="0"/>
                <a:cs typeface="Arial" pitchFamily="34" charset="0"/>
              </a:rPr>
              <a:t>time in the </a:t>
            </a:r>
            <a:r>
              <a:rPr lang="en-US" sz="2400" i="1" u="sng" dirty="0" smtClean="0">
                <a:latin typeface="Arial" pitchFamily="34" charset="0"/>
                <a:cs typeface="Arial" pitchFamily="34" charset="0"/>
              </a:rPr>
              <a:t>right</a:t>
            </a:r>
            <a:r>
              <a:rPr lang="en-US" sz="2400" dirty="0" smtClean="0">
                <a:latin typeface="Arial" pitchFamily="34" charset="0"/>
                <a:cs typeface="Arial" pitchFamily="34" charset="0"/>
              </a:rPr>
              <a:t> format for informed decision making!</a:t>
            </a:r>
          </a:p>
          <a:p>
            <a:pPr marL="0" indent="0" eaLnBrk="1" fontAlgn="auto" hangingPunct="1">
              <a:spcAft>
                <a:spcPts val="0"/>
              </a:spcAft>
              <a:buClr>
                <a:schemeClr val="accent3"/>
              </a:buClr>
              <a:buFont typeface="Arial" pitchFamily="34" charset="0"/>
              <a:buNone/>
              <a:defRPr/>
            </a:pPr>
            <a:endParaRPr lang="en-US" dirty="0"/>
          </a:p>
        </p:txBody>
      </p:sp>
    </p:spTree>
    <p:extLst>
      <p:ext uri="{BB962C8B-B14F-4D97-AF65-F5344CB8AC3E}">
        <p14:creationId xmlns="" xmlns:p14="http://schemas.microsoft.com/office/powerpoint/2010/main" val="338297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p>
            <a:fld id="{2669F88D-3423-42D9-B97A-5F6F4262ACDC}" type="slidenum">
              <a:rPr lang="en-US"/>
              <a:pPr/>
              <a:t>14</a:t>
            </a:fld>
            <a:endParaRPr lang="en-US"/>
          </a:p>
        </p:txBody>
      </p:sp>
      <p:sp>
        <p:nvSpPr>
          <p:cNvPr id="3075" name="Text Box 1"/>
          <p:cNvSpPr txBox="1">
            <a:spLocks noChangeArrowheads="1"/>
          </p:cNvSpPr>
          <p:nvPr/>
        </p:nvSpPr>
        <p:spPr bwMode="auto">
          <a:xfrm>
            <a:off x="457200" y="190501"/>
            <a:ext cx="8229600" cy="1311275"/>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fr-CH" sz="1800">
              <a:solidFill>
                <a:srgbClr val="FFFFFF"/>
              </a:solidFill>
              <a:latin typeface="Arial" charset="0"/>
              <a:cs typeface="Arial" charset="0"/>
            </a:endParaRPr>
          </a:p>
        </p:txBody>
      </p:sp>
      <p:sp>
        <p:nvSpPr>
          <p:cNvPr id="6147" name="Text Box 2"/>
          <p:cNvSpPr txBox="1">
            <a:spLocks noChangeArrowheads="1"/>
          </p:cNvSpPr>
          <p:nvPr/>
        </p:nvSpPr>
        <p:spPr bwMode="auto">
          <a:xfrm>
            <a:off x="2699238" y="1989139"/>
            <a:ext cx="6265985" cy="3938587"/>
          </a:xfrm>
          <a:prstGeom prst="rect">
            <a:avLst/>
          </a:prstGeom>
          <a:noFill/>
          <a:ln>
            <a:noFill/>
          </a:ln>
          <a:extLst>
            <a:ext uri="{909E8E84-426E-40DD-AFC4-6F175D3DCCD1}"/>
            <a:ext uri="{91240B29-F687-4F45-9708-019B960494DF}"/>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Arial" charset="0"/>
              </a:defRPr>
            </a:lvl9pPr>
          </a:lstStyle>
          <a:p>
            <a:pPr marL="360000" indent="-360000" defTabSz="449263" eaLnBrk="1" hangingPunct="1">
              <a:lnSpc>
                <a:spcPts val="2800"/>
              </a:lnSpc>
              <a:spcAft>
                <a:spcPts val="600"/>
              </a:spcAft>
              <a:buSzPct val="100000"/>
              <a:buFont typeface="Arial" pitchFamily="34" charset="0"/>
              <a:buChar char="•"/>
              <a:defRPr/>
            </a:pPr>
            <a:r>
              <a:rPr lang="en-US" sz="2600" b="1" dirty="0" smtClean="0">
                <a:solidFill>
                  <a:srgbClr val="000080"/>
                </a:solidFill>
                <a:latin typeface="Calibri" pitchFamily="32" charset="0"/>
              </a:rPr>
              <a:t>Drought is a creeping phenomenon with slow onset</a:t>
            </a:r>
          </a:p>
          <a:p>
            <a:pPr marL="360000" indent="-360000" defTabSz="449263" eaLnBrk="1" hangingPunct="1">
              <a:lnSpc>
                <a:spcPts val="2800"/>
              </a:lnSpc>
              <a:spcAft>
                <a:spcPts val="600"/>
              </a:spcAft>
              <a:buSzPct val="100000"/>
              <a:buFont typeface="Arial" pitchFamily="34" charset="0"/>
              <a:buChar char="•"/>
              <a:defRPr/>
            </a:pPr>
            <a:r>
              <a:rPr lang="en-US" sz="2600" b="1" dirty="0" smtClean="0">
                <a:solidFill>
                  <a:srgbClr val="000080"/>
                </a:solidFill>
                <a:latin typeface="Calibri" pitchFamily="32" charset="0"/>
              </a:rPr>
              <a:t>It is difficult to define when it begins and when it ends</a:t>
            </a:r>
          </a:p>
          <a:p>
            <a:pPr marL="360000" indent="-360000" defTabSz="449263" eaLnBrk="1" hangingPunct="1">
              <a:lnSpc>
                <a:spcPts val="2800"/>
              </a:lnSpc>
              <a:spcAft>
                <a:spcPts val="600"/>
              </a:spcAft>
              <a:buSzPct val="100000"/>
              <a:buFont typeface="Arial" pitchFamily="34" charset="0"/>
              <a:buChar char="•"/>
              <a:defRPr/>
            </a:pPr>
            <a:r>
              <a:rPr lang="en-US" sz="2600" b="1" dirty="0" smtClean="0">
                <a:solidFill>
                  <a:srgbClr val="000080"/>
                </a:solidFill>
                <a:latin typeface="Calibri" pitchFamily="32" charset="0"/>
              </a:rPr>
              <a:t>That makes prediction and hence early warning so difficult</a:t>
            </a:r>
          </a:p>
          <a:p>
            <a:pPr marL="360000" indent="-360000" defTabSz="449263" eaLnBrk="1" hangingPunct="1">
              <a:lnSpc>
                <a:spcPts val="2800"/>
              </a:lnSpc>
              <a:spcBef>
                <a:spcPts val="0"/>
              </a:spcBef>
              <a:spcAft>
                <a:spcPts val="600"/>
              </a:spcAft>
              <a:buSzPct val="100000"/>
              <a:buFont typeface="Arial" pitchFamily="34" charset="0"/>
              <a:buChar char="•"/>
              <a:defRPr/>
            </a:pPr>
            <a:r>
              <a:rPr lang="en-US" sz="2600" b="1" dirty="0" smtClean="0">
                <a:solidFill>
                  <a:srgbClr val="000080"/>
                </a:solidFill>
                <a:latin typeface="Calibri" pitchFamily="32" charset="0"/>
              </a:rPr>
              <a:t>The definition and the impact of droughts is highly depending on regional or even local geographic and meteorological conditions</a:t>
            </a:r>
          </a:p>
          <a:p>
            <a:pPr defTabSz="449263" eaLnBrk="1" hangingPunct="1">
              <a:buSzPct val="100000"/>
              <a:defRPr/>
            </a:pPr>
            <a:endParaRPr lang="en-US" sz="2400" dirty="0" smtClean="0">
              <a:solidFill>
                <a:srgbClr val="000080"/>
              </a:solidFill>
              <a:latin typeface="Times New Roman" pitchFamily="16" charset="0"/>
            </a:endParaRPr>
          </a:p>
          <a:p>
            <a:pPr defTabSz="449263" eaLnBrk="1" hangingPunct="1">
              <a:buSzPct val="100000"/>
              <a:buFont typeface="Times New Roman" pitchFamily="16" charset="0"/>
              <a:buNone/>
              <a:defRPr/>
            </a:pPr>
            <a:r>
              <a:rPr lang="en-US" sz="2600" dirty="0" smtClean="0">
                <a:solidFill>
                  <a:srgbClr val="000080"/>
                </a:solidFill>
                <a:latin typeface="Calibri" pitchFamily="32" charset="0"/>
              </a:rPr>
              <a:t>		</a:t>
            </a:r>
          </a:p>
        </p:txBody>
      </p:sp>
      <p:sp>
        <p:nvSpPr>
          <p:cNvPr id="3077" name="AutoShape 3"/>
          <p:cNvSpPr>
            <a:spLocks noChangeArrowheads="1"/>
          </p:cNvSpPr>
          <p:nvPr/>
        </p:nvSpPr>
        <p:spPr bwMode="auto">
          <a:xfrm>
            <a:off x="2700704" y="539750"/>
            <a:ext cx="6119446" cy="1079500"/>
          </a:xfrm>
          <a:prstGeom prst="roundRect">
            <a:avLst>
              <a:gd name="adj" fmla="val 176"/>
            </a:avLst>
          </a:prstGeom>
          <a:solidFill>
            <a:srgbClr val="99CCFF"/>
          </a:solidFill>
          <a:ln w="9360">
            <a:solidFill>
              <a:srgbClr val="000000"/>
            </a:solidFill>
            <a:miter lim="800000"/>
            <a:headEnd/>
            <a:tailEnd/>
          </a:ln>
        </p:spPr>
        <p:txBody>
          <a:bodyPr lIns="90000" tIns="45000" rIns="90000" bIns="45000" anchor="ctr" anchorCtr="1"/>
          <a:lstStyle/>
          <a:p>
            <a:pPr defTabSz="449263"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600" b="1">
                <a:solidFill>
                  <a:srgbClr val="FF0000"/>
                </a:solidFill>
                <a:latin typeface="Calibri" pitchFamily="34" charset="0"/>
                <a:cs typeface="Arial" charset="0"/>
              </a:rPr>
              <a:t>Droughts are among the most complex natural hazards</a:t>
            </a:r>
          </a:p>
        </p:txBody>
      </p:sp>
      <p:grpSp>
        <p:nvGrpSpPr>
          <p:cNvPr id="2" name="Group 4"/>
          <p:cNvGrpSpPr>
            <a:grpSpLocks/>
          </p:cNvGrpSpPr>
          <p:nvPr/>
        </p:nvGrpSpPr>
        <p:grpSpPr bwMode="auto">
          <a:xfrm>
            <a:off x="1" y="1439863"/>
            <a:ext cx="2699238" cy="4487862"/>
            <a:chOff x="0" y="907"/>
            <a:chExt cx="1700" cy="2827"/>
          </a:xfrm>
        </p:grpSpPr>
        <p:pic>
          <p:nvPicPr>
            <p:cNvPr id="3079" name="Picture 5"/>
            <p:cNvPicPr>
              <a:picLocks noChangeAspect="1" noChangeArrowheads="1"/>
            </p:cNvPicPr>
            <p:nvPr/>
          </p:nvPicPr>
          <p:blipFill>
            <a:blip r:embed="rId3"/>
            <a:srcRect/>
            <a:stretch>
              <a:fillRect/>
            </a:stretch>
          </p:blipFill>
          <p:spPr bwMode="auto">
            <a:xfrm>
              <a:off x="0" y="907"/>
              <a:ext cx="1700" cy="2827"/>
            </a:xfrm>
            <a:prstGeom prst="rect">
              <a:avLst/>
            </a:prstGeom>
            <a:noFill/>
            <a:ln w="9525">
              <a:noFill/>
              <a:round/>
              <a:headEnd/>
              <a:tailEnd/>
            </a:ln>
          </p:spPr>
        </p:pic>
        <p:sp>
          <p:nvSpPr>
            <p:cNvPr id="3080" name="Text Box 6"/>
            <p:cNvSpPr txBox="1">
              <a:spLocks noChangeArrowheads="1"/>
            </p:cNvSpPr>
            <p:nvPr/>
          </p:nvSpPr>
          <p:spPr bwMode="auto">
            <a:xfrm>
              <a:off x="0" y="907"/>
              <a:ext cx="1700" cy="2827"/>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fr-CH" sz="1800">
                <a:solidFill>
                  <a:srgbClr val="FFFFFF"/>
                </a:solidFill>
                <a:latin typeface="Arial"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50913429-2C44-4977-AA5C-E2C57885DE57}" type="slidenum">
              <a:rPr lang="en-US"/>
              <a:pPr/>
              <a:t>15</a:t>
            </a:fld>
            <a:endParaRPr lang="en-US"/>
          </a:p>
        </p:txBody>
      </p:sp>
      <p:sp>
        <p:nvSpPr>
          <p:cNvPr id="4099" name="TextBox 9"/>
          <p:cNvSpPr txBox="1">
            <a:spLocks noChangeArrowheads="1"/>
          </p:cNvSpPr>
          <p:nvPr/>
        </p:nvSpPr>
        <p:spPr bwMode="auto">
          <a:xfrm>
            <a:off x="1715966" y="6162676"/>
            <a:ext cx="7090996" cy="339725"/>
          </a:xfrm>
          <a:prstGeom prst="rect">
            <a:avLst/>
          </a:prstGeom>
          <a:noFill/>
          <a:ln w="9525">
            <a:noFill/>
            <a:miter lim="800000"/>
            <a:headEnd/>
            <a:tailEnd/>
          </a:ln>
        </p:spPr>
        <p:txBody>
          <a:bodyPr>
            <a:spAutoFit/>
          </a:bodyPr>
          <a:lstStyle/>
          <a:p>
            <a:pPr eaLnBrk="1" hangingPunct="1"/>
            <a:r>
              <a:rPr lang="de-DE" sz="1600">
                <a:solidFill>
                  <a:srgbClr val="336699"/>
                </a:solidFill>
                <a:latin typeface="Arial" charset="0"/>
                <a:cs typeface="Arial" charset="0"/>
              </a:rPr>
              <a:t>A need to develop risk-based drought management policies</a:t>
            </a:r>
            <a:endParaRPr lang="en-US" sz="1600">
              <a:solidFill>
                <a:srgbClr val="336699"/>
              </a:solidFill>
              <a:latin typeface="Arial" charset="0"/>
              <a:cs typeface="Arial" charset="0"/>
            </a:endParaRPr>
          </a:p>
        </p:txBody>
      </p:sp>
      <p:pic>
        <p:nvPicPr>
          <p:cNvPr id="4100" name="Picture 12" descr="S:\Admin\Collections\PR-Material\Posters&amp;Flyers\NationalDroughtManagement_DesignConcept\NDMP_graph.png"/>
          <p:cNvPicPr>
            <a:picLocks noChangeAspect="1" noChangeArrowheads="1"/>
          </p:cNvPicPr>
          <p:nvPr/>
        </p:nvPicPr>
        <p:blipFill>
          <a:blip r:embed="rId3"/>
          <a:srcRect/>
          <a:stretch>
            <a:fillRect/>
          </a:stretch>
        </p:blipFill>
        <p:spPr bwMode="auto">
          <a:xfrm>
            <a:off x="1211874" y="2125664"/>
            <a:ext cx="5446834" cy="3963987"/>
          </a:xfrm>
          <a:prstGeom prst="rect">
            <a:avLst/>
          </a:prstGeom>
          <a:noFill/>
          <a:ln w="9525">
            <a:noFill/>
            <a:miter lim="800000"/>
            <a:headEnd/>
            <a:tailEnd/>
          </a:ln>
        </p:spPr>
      </p:pic>
      <p:sp>
        <p:nvSpPr>
          <p:cNvPr id="14" name="TextBox 13"/>
          <p:cNvSpPr txBox="1"/>
          <p:nvPr/>
        </p:nvSpPr>
        <p:spPr>
          <a:xfrm>
            <a:off x="6900497" y="3273425"/>
            <a:ext cx="1655885" cy="368300"/>
          </a:xfrm>
          <a:prstGeom prst="rect">
            <a:avLst/>
          </a:prstGeom>
          <a:solidFill>
            <a:srgbClr val="FF9933"/>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de-DE" sz="1800" dirty="0">
                <a:solidFill>
                  <a:schemeClr val="bg1"/>
                </a:solidFill>
              </a:rPr>
              <a:t>Proactive</a:t>
            </a:r>
            <a:endParaRPr lang="en-US" sz="1800" dirty="0">
              <a:solidFill>
                <a:schemeClr val="bg1"/>
              </a:solidFill>
            </a:endParaRPr>
          </a:p>
        </p:txBody>
      </p:sp>
      <p:sp>
        <p:nvSpPr>
          <p:cNvPr id="16" name="TextBox 15"/>
          <p:cNvSpPr txBox="1"/>
          <p:nvPr/>
        </p:nvSpPr>
        <p:spPr>
          <a:xfrm>
            <a:off x="6900497" y="4362450"/>
            <a:ext cx="1655885" cy="369888"/>
          </a:xfrm>
          <a:prstGeom prst="rect">
            <a:avLst/>
          </a:prstGeom>
          <a:solidFill>
            <a:srgbClr val="FF9933"/>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de-DE" sz="1800" dirty="0">
                <a:solidFill>
                  <a:schemeClr val="bg1"/>
                </a:solidFill>
              </a:rPr>
              <a:t>Reactive</a:t>
            </a:r>
            <a:endParaRPr lang="en-US" sz="1800" dirty="0">
              <a:solidFill>
                <a:schemeClr val="bg1"/>
              </a:solidFill>
            </a:endParaRPr>
          </a:p>
        </p:txBody>
      </p:sp>
      <p:sp>
        <p:nvSpPr>
          <p:cNvPr id="17" name="Notched Right Arrow 16"/>
          <p:cNvSpPr/>
          <p:nvPr/>
        </p:nvSpPr>
        <p:spPr>
          <a:xfrm>
            <a:off x="994997" y="6162675"/>
            <a:ext cx="647700" cy="287338"/>
          </a:xfrm>
          <a:prstGeom prst="notchedRigh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1" name="TextBox 10"/>
          <p:cNvSpPr txBox="1"/>
          <p:nvPr/>
        </p:nvSpPr>
        <p:spPr>
          <a:xfrm>
            <a:off x="7202366" y="5827714"/>
            <a:ext cx="1951892" cy="554037"/>
          </a:xfrm>
          <a:prstGeom prst="rect">
            <a:avLst/>
          </a:prstGeom>
          <a:noFill/>
        </p:spPr>
        <p:txBody>
          <a:bodyPr>
            <a:spAutoFit/>
          </a:bodyPr>
          <a:lstStyle/>
          <a:p>
            <a:pPr eaLnBrk="1" hangingPunct="1">
              <a:defRPr/>
            </a:pPr>
            <a:r>
              <a:rPr lang="de-DE" sz="1000" b="1" dirty="0">
                <a:solidFill>
                  <a:srgbClr val="336699"/>
                </a:solidFill>
                <a:latin typeface="+mn-lt"/>
              </a:rPr>
              <a:t>Source: Adapted from National Drought Mitigation Center, http://drought.unl.edu</a:t>
            </a:r>
            <a:endParaRPr lang="en-US" sz="1000" b="1" dirty="0">
              <a:solidFill>
                <a:srgbClr val="336699"/>
              </a:solidFill>
              <a:latin typeface="+mn-lt"/>
            </a:endParaRPr>
          </a:p>
        </p:txBody>
      </p:sp>
      <p:sp>
        <p:nvSpPr>
          <p:cNvPr id="4105" name="Content Placeholder 2"/>
          <p:cNvSpPr txBox="1">
            <a:spLocks/>
          </p:cNvSpPr>
          <p:nvPr/>
        </p:nvSpPr>
        <p:spPr bwMode="auto">
          <a:xfrm>
            <a:off x="1184031" y="1554163"/>
            <a:ext cx="4995497" cy="503237"/>
          </a:xfrm>
          <a:prstGeom prst="rect">
            <a:avLst/>
          </a:prstGeom>
          <a:noFill/>
          <a:ln w="9525">
            <a:noFill/>
            <a:miter lim="800000"/>
            <a:headEnd/>
            <a:tailEnd/>
          </a:ln>
        </p:spPr>
        <p:txBody>
          <a:bodyPr/>
          <a:lstStyle/>
          <a:p>
            <a:pPr marL="342900" indent="-342900">
              <a:spcBef>
                <a:spcPct val="20000"/>
              </a:spcBef>
              <a:buFont typeface="Arial" charset="0"/>
              <a:buNone/>
            </a:pPr>
            <a:r>
              <a:rPr lang="en-US" sz="2000" b="1">
                <a:solidFill>
                  <a:srgbClr val="FF9900"/>
                </a:solidFill>
                <a:latin typeface="Arial" charset="0"/>
                <a:cs typeface="Arial" charset="0"/>
              </a:rPr>
              <a:t>From crisis to risk management</a:t>
            </a:r>
            <a:endParaRPr lang="de-DE" sz="2000" b="1">
              <a:solidFill>
                <a:srgbClr val="FF9900"/>
              </a:solidFill>
              <a:latin typeface="Arial" charset="0"/>
              <a:cs typeface="Arial" charset="0"/>
            </a:endParaRPr>
          </a:p>
        </p:txBody>
      </p:sp>
      <p:sp>
        <p:nvSpPr>
          <p:cNvPr id="4106" name="Title 1"/>
          <p:cNvSpPr txBox="1">
            <a:spLocks/>
          </p:cNvSpPr>
          <p:nvPr/>
        </p:nvSpPr>
        <p:spPr bwMode="auto">
          <a:xfrm>
            <a:off x="1289539" y="192089"/>
            <a:ext cx="6866792" cy="1328737"/>
          </a:xfrm>
          <a:prstGeom prst="rect">
            <a:avLst/>
          </a:prstGeom>
          <a:noFill/>
          <a:ln w="9525">
            <a:noFill/>
            <a:miter lim="800000"/>
            <a:headEnd/>
            <a:tailEnd/>
          </a:ln>
        </p:spPr>
        <p:txBody>
          <a:bodyPr anchor="ctr"/>
          <a:lstStyle/>
          <a:p>
            <a:pPr marL="628650" indent="-628650"/>
            <a:r>
              <a:rPr lang="en-US" sz="3200" b="1">
                <a:latin typeface="Arial" charset="0"/>
                <a:cs typeface="Arial" charset="0"/>
              </a:rPr>
              <a:t>Towards a paradigm shift</a:t>
            </a:r>
            <a:endParaRPr lang="de-DE" sz="3200" b="1">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t>CAgM</a:t>
            </a:r>
            <a:r>
              <a:rPr lang="en-US" sz="3600" b="1" dirty="0" smtClean="0"/>
              <a:t> Activities on Natural Hazards </a:t>
            </a:r>
            <a:br>
              <a:rPr lang="en-US" sz="3600" b="1" dirty="0" smtClean="0"/>
            </a:br>
            <a:r>
              <a:rPr lang="en-US" sz="3600" b="1" dirty="0" smtClean="0"/>
              <a:t>2000-2013 (See Table 1)</a:t>
            </a:r>
            <a:endParaRPr lang="en-US" sz="3600" b="1" dirty="0"/>
          </a:p>
        </p:txBody>
      </p:sp>
      <p:sp>
        <p:nvSpPr>
          <p:cNvPr id="3" name="Content Placeholder 2"/>
          <p:cNvSpPr>
            <a:spLocks noGrp="1"/>
          </p:cNvSpPr>
          <p:nvPr>
            <p:ph idx="1"/>
          </p:nvPr>
        </p:nvSpPr>
        <p:spPr>
          <a:xfrm>
            <a:off x="228600" y="1600200"/>
            <a:ext cx="8610600" cy="4525963"/>
          </a:xfrm>
        </p:spPr>
        <p:txBody>
          <a:bodyPr/>
          <a:lstStyle/>
          <a:p>
            <a:r>
              <a:rPr lang="en-US" sz="2400" dirty="0" smtClean="0"/>
              <a:t>Five Expert Meetings:</a:t>
            </a:r>
          </a:p>
          <a:p>
            <a:pPr marL="0" indent="0">
              <a:buNone/>
            </a:pPr>
            <a:r>
              <a:rPr lang="en-US" sz="2400" dirty="0" smtClean="0"/>
              <a:t>    -- Early Warning System for Drought Preparedness</a:t>
            </a:r>
          </a:p>
          <a:p>
            <a:pPr marL="0" indent="0">
              <a:buNone/>
            </a:pPr>
            <a:r>
              <a:rPr lang="en-US" sz="2400" dirty="0"/>
              <a:t> </a:t>
            </a:r>
            <a:r>
              <a:rPr lang="en-US" sz="2400" dirty="0" smtClean="0"/>
              <a:t>   -- Impacts of Natural Disasters and Mitigation of Extreme Events </a:t>
            </a:r>
          </a:p>
          <a:p>
            <a:pPr marL="0" indent="0">
              <a:buNone/>
            </a:pPr>
            <a:r>
              <a:rPr lang="en-US" sz="2400" dirty="0"/>
              <a:t> </a:t>
            </a:r>
            <a:r>
              <a:rPr lang="en-US" sz="2400" dirty="0" smtClean="0"/>
              <a:t>       in Agriculture</a:t>
            </a:r>
          </a:p>
          <a:p>
            <a:pPr marL="0" indent="0">
              <a:buNone/>
            </a:pPr>
            <a:r>
              <a:rPr lang="en-US" sz="2400" dirty="0"/>
              <a:t> </a:t>
            </a:r>
            <a:r>
              <a:rPr lang="en-US" sz="2400" dirty="0" smtClean="0"/>
              <a:t>   -- Management of Natural and Environmental Resources in </a:t>
            </a:r>
          </a:p>
          <a:p>
            <a:pPr marL="0" indent="0">
              <a:buNone/>
            </a:pPr>
            <a:r>
              <a:rPr lang="en-US" sz="2400" dirty="0"/>
              <a:t> </a:t>
            </a:r>
            <a:r>
              <a:rPr lang="en-US" sz="2400" dirty="0" smtClean="0"/>
              <a:t>       Sustainable Agricultural Development</a:t>
            </a:r>
          </a:p>
          <a:p>
            <a:pPr marL="0" indent="0">
              <a:buNone/>
            </a:pPr>
            <a:r>
              <a:rPr lang="en-US" sz="2400" dirty="0"/>
              <a:t> </a:t>
            </a:r>
            <a:r>
              <a:rPr lang="en-US" sz="2400" dirty="0" smtClean="0"/>
              <a:t>   -- Two meetings of Working Groups on Agricultural and </a:t>
            </a:r>
          </a:p>
          <a:p>
            <a:pPr marL="0" indent="0">
              <a:buNone/>
            </a:pPr>
            <a:r>
              <a:rPr lang="en-US" sz="2400" dirty="0"/>
              <a:t> </a:t>
            </a:r>
            <a:r>
              <a:rPr lang="en-US" sz="2400" dirty="0" smtClean="0"/>
              <a:t>       Hydrological Drought Indices  </a:t>
            </a:r>
            <a:endParaRPr lang="en-US" sz="2400" dirty="0"/>
          </a:p>
        </p:txBody>
      </p:sp>
    </p:spTree>
    <p:extLst>
      <p:ext uri="{BB962C8B-B14F-4D97-AF65-F5344CB8AC3E}">
        <p14:creationId xmlns="" xmlns:p14="http://schemas.microsoft.com/office/powerpoint/2010/main" val="333209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CAgM</a:t>
            </a:r>
            <a:r>
              <a:rPr lang="en-US" sz="3600" b="1" dirty="0"/>
              <a:t> Activities on Natural Hazards</a:t>
            </a:r>
            <a:br>
              <a:rPr lang="en-US" sz="3600" b="1" dirty="0"/>
            </a:br>
            <a:r>
              <a:rPr lang="en-US" sz="3600" b="1" dirty="0" smtClean="0"/>
              <a:t>2000-2013</a:t>
            </a:r>
            <a:endParaRPr lang="en-US" sz="3600" b="1" dirty="0"/>
          </a:p>
        </p:txBody>
      </p:sp>
      <p:sp>
        <p:nvSpPr>
          <p:cNvPr id="3" name="Content Placeholder 2"/>
          <p:cNvSpPr>
            <a:spLocks noGrp="1"/>
          </p:cNvSpPr>
          <p:nvPr>
            <p:ph idx="1"/>
          </p:nvPr>
        </p:nvSpPr>
        <p:spPr>
          <a:xfrm>
            <a:off x="152400" y="1600200"/>
            <a:ext cx="8763000" cy="5105400"/>
          </a:xfrm>
        </p:spPr>
        <p:txBody>
          <a:bodyPr/>
          <a:lstStyle/>
          <a:p>
            <a:r>
              <a:rPr lang="en-US" sz="2400" dirty="0" smtClean="0"/>
              <a:t>Four International Workshops:</a:t>
            </a:r>
          </a:p>
          <a:p>
            <a:pPr marL="0" indent="0">
              <a:buNone/>
            </a:pPr>
            <a:r>
              <a:rPr lang="en-US" sz="2400" dirty="0"/>
              <a:t> </a:t>
            </a:r>
            <a:r>
              <a:rPr lang="en-US" sz="2400" dirty="0" smtClean="0"/>
              <a:t>   -- Coping with </a:t>
            </a:r>
            <a:r>
              <a:rPr lang="en-US" sz="2400" dirty="0" err="1" smtClean="0"/>
              <a:t>Agrometeorological</a:t>
            </a:r>
            <a:r>
              <a:rPr lang="en-US" sz="2400" dirty="0" smtClean="0"/>
              <a:t> Risks and Uncertainties –</a:t>
            </a:r>
          </a:p>
          <a:p>
            <a:pPr marL="0" indent="0">
              <a:buNone/>
            </a:pPr>
            <a:r>
              <a:rPr lang="en-US" sz="2400" dirty="0"/>
              <a:t> </a:t>
            </a:r>
            <a:r>
              <a:rPr lang="en-US" sz="2400" dirty="0" smtClean="0"/>
              <a:t>       Challenges and Opportunities</a:t>
            </a:r>
          </a:p>
          <a:p>
            <a:pPr marL="0" indent="0">
              <a:buNone/>
            </a:pPr>
            <a:r>
              <a:rPr lang="en-US" sz="2400" dirty="0"/>
              <a:t> </a:t>
            </a:r>
            <a:r>
              <a:rPr lang="en-US" sz="2400" dirty="0" smtClean="0"/>
              <a:t>   -- Drought and Extreme Temperatures: Preparedness and</a:t>
            </a:r>
          </a:p>
          <a:p>
            <a:pPr marL="0" indent="0">
              <a:buNone/>
            </a:pPr>
            <a:r>
              <a:rPr lang="en-US" sz="2400" dirty="0"/>
              <a:t>        Management for </a:t>
            </a:r>
            <a:r>
              <a:rPr lang="en-US" sz="2400" dirty="0" smtClean="0"/>
              <a:t>Sustainable Agriculture</a:t>
            </a:r>
          </a:p>
          <a:p>
            <a:pPr marL="0" indent="0">
              <a:buNone/>
            </a:pPr>
            <a:r>
              <a:rPr lang="en-US" sz="2400" dirty="0"/>
              <a:t> </a:t>
            </a:r>
            <a:r>
              <a:rPr lang="en-US" sz="2400" dirty="0" smtClean="0"/>
              <a:t>   -- Integrated Drought Information Systems</a:t>
            </a:r>
          </a:p>
          <a:p>
            <a:pPr marL="0" indent="0">
              <a:buNone/>
            </a:pPr>
            <a:r>
              <a:rPr lang="en-US" sz="2400" dirty="0"/>
              <a:t>    -- International Workshop on Advances in Operational </a:t>
            </a:r>
            <a:r>
              <a:rPr lang="en-US" sz="2400" dirty="0" smtClean="0"/>
              <a:t>Weather</a:t>
            </a:r>
            <a:endParaRPr lang="en-US" sz="2400" dirty="0"/>
          </a:p>
          <a:p>
            <a:pPr marL="0" indent="0">
              <a:buNone/>
            </a:pPr>
            <a:r>
              <a:rPr lang="en-US" sz="2400" dirty="0"/>
              <a:t>        Systems for Fire Danger </a:t>
            </a:r>
            <a:r>
              <a:rPr lang="en-US" sz="2400" dirty="0" smtClean="0"/>
              <a:t>Rating</a:t>
            </a:r>
          </a:p>
          <a:p>
            <a:r>
              <a:rPr lang="en-US" sz="2400" dirty="0" smtClean="0"/>
              <a:t>One Inter-Regional Workshop on Indices and Early Warning Systems for Drought</a:t>
            </a:r>
          </a:p>
          <a:p>
            <a:r>
              <a:rPr lang="en-US" sz="2400" dirty="0"/>
              <a:t>ANADIA(Assessment of Natural Disaster Impacts on Agriculture) Task Force Project </a:t>
            </a:r>
            <a:r>
              <a:rPr lang="en-US" sz="2400" dirty="0" smtClean="0"/>
              <a:t>Meeting and Project</a:t>
            </a:r>
          </a:p>
          <a:p>
            <a:pPr marL="0" indent="0">
              <a:buNone/>
            </a:pPr>
            <a:endParaRPr lang="en-US" sz="2400" dirty="0"/>
          </a:p>
        </p:txBody>
      </p:sp>
    </p:spTree>
    <p:extLst>
      <p:ext uri="{BB962C8B-B14F-4D97-AF65-F5344CB8AC3E}">
        <p14:creationId xmlns="" xmlns:p14="http://schemas.microsoft.com/office/powerpoint/2010/main" val="2003852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CAgM</a:t>
            </a:r>
            <a:r>
              <a:rPr lang="en-US" sz="3600" b="1" dirty="0"/>
              <a:t> Activities on Natural Hazards</a:t>
            </a:r>
            <a:br>
              <a:rPr lang="en-US" sz="3600" b="1" dirty="0"/>
            </a:br>
            <a:r>
              <a:rPr lang="en-US" sz="3600" b="1" dirty="0" smtClean="0"/>
              <a:t>2000-2013</a:t>
            </a:r>
            <a:endParaRPr lang="en-US" sz="3600" b="1" dirty="0"/>
          </a:p>
        </p:txBody>
      </p:sp>
      <p:sp>
        <p:nvSpPr>
          <p:cNvPr id="3" name="Content Placeholder 2"/>
          <p:cNvSpPr>
            <a:spLocks noGrp="1"/>
          </p:cNvSpPr>
          <p:nvPr>
            <p:ph idx="1"/>
          </p:nvPr>
        </p:nvSpPr>
        <p:spPr>
          <a:xfrm>
            <a:off x="228600" y="1447800"/>
            <a:ext cx="8763000" cy="5410200"/>
          </a:xfrm>
        </p:spPr>
        <p:txBody>
          <a:bodyPr/>
          <a:lstStyle/>
          <a:p>
            <a:r>
              <a:rPr lang="en-US" sz="2400" dirty="0" smtClean="0"/>
              <a:t>National Drought Policy Initiative: High-level Meeting. March 2013</a:t>
            </a:r>
          </a:p>
          <a:p>
            <a:r>
              <a:rPr lang="en-US" sz="2400" dirty="0" smtClean="0"/>
              <a:t>Integrated Drought Management </a:t>
            </a:r>
            <a:r>
              <a:rPr lang="en-US" sz="2400" dirty="0" err="1" smtClean="0"/>
              <a:t>Programme</a:t>
            </a:r>
            <a:endParaRPr lang="en-US" sz="2400" dirty="0" smtClean="0"/>
          </a:p>
          <a:p>
            <a:r>
              <a:rPr lang="en-US" sz="2400" dirty="0"/>
              <a:t>Joint Expert Group on Climate, Food and Water (JEG-CFW) </a:t>
            </a:r>
            <a:r>
              <a:rPr lang="en-US" sz="2400" dirty="0" smtClean="0"/>
              <a:t>to </a:t>
            </a:r>
            <a:r>
              <a:rPr lang="en-US" sz="2400" dirty="0"/>
              <a:t>increase synergy in WMO activities related to food and water under a variable and changing </a:t>
            </a:r>
            <a:r>
              <a:rPr lang="en-US" sz="2400" dirty="0" smtClean="0"/>
              <a:t>climate</a:t>
            </a:r>
          </a:p>
          <a:p>
            <a:r>
              <a:rPr lang="en-US" sz="2400" dirty="0"/>
              <a:t>Joint JCOMM/</a:t>
            </a:r>
            <a:r>
              <a:rPr lang="en-US" sz="2400" dirty="0" err="1"/>
              <a:t>CAgM</a:t>
            </a:r>
            <a:r>
              <a:rPr lang="en-US" sz="2400" dirty="0"/>
              <a:t> Proposal on Marine Influences </a:t>
            </a:r>
            <a:r>
              <a:rPr lang="en-US" sz="2400" dirty="0" smtClean="0"/>
              <a:t> and Impacts on </a:t>
            </a:r>
            <a:r>
              <a:rPr lang="en-US" sz="2400" dirty="0"/>
              <a:t>Lowland </a:t>
            </a:r>
            <a:r>
              <a:rPr lang="en-US" sz="2400" dirty="0" smtClean="0"/>
              <a:t>Agriculture and Coastal Resources (MILAC)</a:t>
            </a:r>
          </a:p>
          <a:p>
            <a:pPr>
              <a:buFont typeface="Arial" pitchFamily="34" charset="0"/>
              <a:buChar char="•"/>
            </a:pPr>
            <a:r>
              <a:rPr lang="en-US" sz="2400" dirty="0" smtClean="0"/>
              <a:t>Expert </a:t>
            </a:r>
            <a:r>
              <a:rPr lang="en-US" sz="2400" dirty="0"/>
              <a:t>Meeting on Potential Information Technologies and Tools for Future WAMIS </a:t>
            </a:r>
            <a:r>
              <a:rPr lang="en-US" sz="2400" dirty="0" smtClean="0"/>
              <a:t>Applications for Information Technology and Communication</a:t>
            </a:r>
          </a:p>
          <a:p>
            <a:r>
              <a:rPr lang="en-US" sz="2400" dirty="0"/>
              <a:t>International Symposium on Synergistic Approaches to Food and Water </a:t>
            </a:r>
            <a:r>
              <a:rPr lang="en-US" sz="2400" dirty="0" smtClean="0"/>
              <a:t>Security to promote Capacity Development</a:t>
            </a:r>
          </a:p>
          <a:p>
            <a:r>
              <a:rPr lang="en-US" sz="2400" dirty="0" smtClean="0"/>
              <a:t>Several Training Events related to drought management</a:t>
            </a:r>
            <a:endParaRPr lang="en-US" sz="2400" dirty="0"/>
          </a:p>
        </p:txBody>
      </p:sp>
    </p:spTree>
    <p:extLst>
      <p:ext uri="{BB962C8B-B14F-4D97-AF65-F5344CB8AC3E}">
        <p14:creationId xmlns="" xmlns:p14="http://schemas.microsoft.com/office/powerpoint/2010/main" val="171715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4ABB573B-8063-4C04-B46D-6AFE4A3AD7F3}" type="slidenum">
              <a:rPr lang="en-US"/>
              <a:pPr/>
              <a:t>19</a:t>
            </a:fld>
            <a:endParaRPr lang="en-US"/>
          </a:p>
        </p:txBody>
      </p:sp>
      <p:pic>
        <p:nvPicPr>
          <p:cNvPr id="5123" name="Picture 2"/>
          <p:cNvPicPr>
            <a:picLocks noChangeAspect="1" noChangeArrowheads="1"/>
          </p:cNvPicPr>
          <p:nvPr/>
        </p:nvPicPr>
        <p:blipFill>
          <a:blip r:embed="rId2"/>
          <a:srcRect/>
          <a:stretch>
            <a:fillRect/>
          </a:stretch>
        </p:blipFill>
        <p:spPr bwMode="auto">
          <a:xfrm rot="5400000">
            <a:off x="6231854" y="3271167"/>
            <a:ext cx="2620963" cy="3203331"/>
          </a:xfrm>
          <a:prstGeom prst="rect">
            <a:avLst/>
          </a:prstGeom>
          <a:noFill/>
          <a:ln w="9525">
            <a:noFill/>
            <a:miter lim="800000"/>
            <a:headEnd/>
            <a:tailEnd/>
          </a:ln>
        </p:spPr>
      </p:pic>
      <p:sp>
        <p:nvSpPr>
          <p:cNvPr id="110594" name="Rectangle 2"/>
          <p:cNvSpPr>
            <a:spLocks noGrp="1" noChangeArrowheads="1"/>
          </p:cNvSpPr>
          <p:nvPr>
            <p:ph type="title" idx="4294967295"/>
          </p:nvPr>
        </p:nvSpPr>
        <p:spPr>
          <a:xfrm>
            <a:off x="1383323" y="188913"/>
            <a:ext cx="7800243" cy="1143000"/>
          </a:xfrm>
        </p:spPr>
        <p:txBody>
          <a:bodyPr/>
          <a:lstStyle/>
          <a:p>
            <a:pPr eaLnBrk="1" hangingPunct="1">
              <a:defRPr/>
            </a:pPr>
            <a:r>
              <a:rPr lang="fr-CH" sz="3200" b="1" smtClean="0">
                <a:solidFill>
                  <a:schemeClr val="tx1"/>
                </a:solidFill>
                <a:latin typeface="Arial" charset="0"/>
                <a:cs typeface="Arial" charset="0"/>
              </a:rPr>
              <a:t>Need for a High Level Meeting on National Drought Policy (HMNDP)</a:t>
            </a:r>
            <a:r>
              <a:rPr lang="fr-CH" sz="3200" b="1" smtClean="0">
                <a:solidFill>
                  <a:srgbClr val="FF0000"/>
                </a:solidFill>
                <a:effectLst>
                  <a:outerShdw blurRad="38100" dist="38100" dir="2700000" algn="tl">
                    <a:srgbClr val="C0C0C0"/>
                  </a:outerShdw>
                </a:effectLst>
                <a:latin typeface="Arial" charset="0"/>
                <a:cs typeface="Arial" charset="0"/>
              </a:rPr>
              <a:t> </a:t>
            </a:r>
            <a:endParaRPr lang="en-US" sz="3200" b="1" smtClean="0">
              <a:solidFill>
                <a:srgbClr val="FF0000"/>
              </a:solidFill>
              <a:effectLst>
                <a:outerShdw blurRad="38100" dist="38100" dir="2700000" algn="tl">
                  <a:srgbClr val="C0C0C0"/>
                </a:outerShdw>
              </a:effectLst>
              <a:latin typeface="Arial" charset="0"/>
              <a:cs typeface="Arial" charset="0"/>
            </a:endParaRPr>
          </a:p>
        </p:txBody>
      </p:sp>
      <p:sp>
        <p:nvSpPr>
          <p:cNvPr id="5125" name="Rectangle 3"/>
          <p:cNvSpPr>
            <a:spLocks noGrp="1" noChangeArrowheads="1"/>
          </p:cNvSpPr>
          <p:nvPr>
            <p:ph type="body" idx="4294967295"/>
          </p:nvPr>
        </p:nvSpPr>
        <p:spPr>
          <a:xfrm>
            <a:off x="1" y="1476375"/>
            <a:ext cx="5760427" cy="4679950"/>
          </a:xfrm>
        </p:spPr>
        <p:txBody>
          <a:bodyPr/>
          <a:lstStyle/>
          <a:p>
            <a:pPr marL="114300" indent="0" algn="just" eaLnBrk="1" hangingPunct="1">
              <a:lnSpc>
                <a:spcPct val="80000"/>
              </a:lnSpc>
              <a:buFontTx/>
              <a:buNone/>
            </a:pPr>
            <a:r>
              <a:rPr lang="en-US" sz="2400" smtClean="0">
                <a:solidFill>
                  <a:srgbClr val="0000FF"/>
                </a:solidFill>
                <a:latin typeface="Arial" charset="0"/>
                <a:cs typeface="Arial" charset="0"/>
              </a:rPr>
              <a:t>Despite the repeated occurrences of droughts throughout human history and the large impacts on different socio-economic sectors, no concerted efforts have ever been made to initiate a dialogue on the formulation and adoption of national drought policies.</a:t>
            </a:r>
          </a:p>
          <a:p>
            <a:pPr marL="114300" indent="0" algn="just" eaLnBrk="1" hangingPunct="1">
              <a:lnSpc>
                <a:spcPct val="80000"/>
              </a:lnSpc>
              <a:buFontTx/>
              <a:buNone/>
            </a:pPr>
            <a:endParaRPr lang="en-US" sz="2400" smtClean="0">
              <a:solidFill>
                <a:srgbClr val="0000FF"/>
              </a:solidFill>
              <a:latin typeface="Arial" charset="0"/>
              <a:cs typeface="Arial" charset="0"/>
            </a:endParaRPr>
          </a:p>
          <a:p>
            <a:pPr marL="114300" indent="0" algn="just" eaLnBrk="1" hangingPunct="1">
              <a:lnSpc>
                <a:spcPct val="80000"/>
              </a:lnSpc>
              <a:buFontTx/>
              <a:buNone/>
            </a:pPr>
            <a:r>
              <a:rPr lang="en-US" sz="2400" smtClean="0">
                <a:solidFill>
                  <a:srgbClr val="0000FF"/>
                </a:solidFill>
                <a:latin typeface="Arial" charset="0"/>
                <a:cs typeface="Arial" charset="0"/>
              </a:rPr>
              <a:t>Among countries in the world, only Australia has a national drought policy which provides a clear description of when and how communities affected by droughts could seek drought relief under a legal framework.  </a:t>
            </a:r>
          </a:p>
          <a:p>
            <a:pPr marL="114300" indent="0" algn="just" eaLnBrk="1" hangingPunct="1">
              <a:lnSpc>
                <a:spcPct val="80000"/>
              </a:lnSpc>
            </a:pPr>
            <a:endParaRPr lang="en-US" sz="2400" smtClean="0">
              <a:latin typeface="Arial" charset="0"/>
              <a:cs typeface="Arial" charset="0"/>
            </a:endParaRPr>
          </a:p>
        </p:txBody>
      </p:sp>
      <p:sp>
        <p:nvSpPr>
          <p:cNvPr id="5126" name="Footer Placeholder 4"/>
          <p:cNvSpPr txBox="1">
            <a:spLocks noGrp="1"/>
          </p:cNvSpPr>
          <p:nvPr/>
        </p:nvSpPr>
        <p:spPr bwMode="auto">
          <a:xfrm>
            <a:off x="3124200" y="6553200"/>
            <a:ext cx="2895600" cy="533400"/>
          </a:xfrm>
          <a:prstGeom prst="rect">
            <a:avLst/>
          </a:prstGeom>
          <a:noFill/>
          <a:ln w="9525">
            <a:noFill/>
            <a:miter lim="800000"/>
            <a:headEnd/>
            <a:tailEnd/>
          </a:ln>
        </p:spPr>
        <p:txBody>
          <a:bodyPr/>
          <a:lstStyle/>
          <a:p>
            <a:pPr algn="ctr"/>
            <a:endParaRPr lang="en-US" sz="1400">
              <a:ea typeface="MS PGothic" pitchFamily="34" charset="-128"/>
            </a:endParaRPr>
          </a:p>
        </p:txBody>
      </p:sp>
      <p:sp>
        <p:nvSpPr>
          <p:cNvPr id="5127" name="Rectangle 7"/>
          <p:cNvSpPr>
            <a:spLocks noChangeArrowheads="1"/>
          </p:cNvSpPr>
          <p:nvPr/>
        </p:nvSpPr>
        <p:spPr bwMode="auto">
          <a:xfrm>
            <a:off x="2916116" y="6381750"/>
            <a:ext cx="641838" cy="293688"/>
          </a:xfrm>
          <a:prstGeom prst="rect">
            <a:avLst/>
          </a:prstGeom>
          <a:noFill/>
          <a:ln w="9525">
            <a:noFill/>
            <a:miter lim="800000"/>
            <a:headEnd/>
            <a:tailEnd/>
          </a:ln>
        </p:spPr>
        <p:txBody>
          <a:bodyPr wrap="none">
            <a:spAutoFit/>
          </a:bodyPr>
          <a:lstStyle/>
          <a:p>
            <a:pPr lvl="1">
              <a:lnSpc>
                <a:spcPct val="110000"/>
              </a:lnSpc>
              <a:spcBef>
                <a:spcPct val="50000"/>
              </a:spcBef>
            </a:pPr>
            <a:endParaRPr lang="en-US" sz="1200">
              <a:latin typeface="Arial" charset="0"/>
              <a:cs typeface="Arial" charset="0"/>
            </a:endParaRPr>
          </a:p>
        </p:txBody>
      </p:sp>
      <p:sp>
        <p:nvSpPr>
          <p:cNvPr id="5128" name="Rectangle 8"/>
          <p:cNvSpPr>
            <a:spLocks noChangeArrowheads="1"/>
          </p:cNvSpPr>
          <p:nvPr/>
        </p:nvSpPr>
        <p:spPr bwMode="auto">
          <a:xfrm>
            <a:off x="3779228" y="6453189"/>
            <a:ext cx="184638" cy="274637"/>
          </a:xfrm>
          <a:prstGeom prst="rect">
            <a:avLst/>
          </a:prstGeom>
          <a:noFill/>
          <a:ln w="9525">
            <a:noFill/>
            <a:miter lim="800000"/>
            <a:headEnd/>
            <a:tailEnd/>
          </a:ln>
        </p:spPr>
        <p:txBody>
          <a:bodyPr wrap="none">
            <a:spAutoFit/>
          </a:bodyPr>
          <a:lstStyle/>
          <a:p>
            <a:endParaRPr lang="en-US" sz="1200">
              <a:latin typeface="Arial" charset="0"/>
            </a:endParaRPr>
          </a:p>
        </p:txBody>
      </p:sp>
      <p:sp>
        <p:nvSpPr>
          <p:cNvPr id="5129" name="Rectangle 9"/>
          <p:cNvSpPr>
            <a:spLocks noChangeArrowheads="1"/>
          </p:cNvSpPr>
          <p:nvPr/>
        </p:nvSpPr>
        <p:spPr bwMode="auto">
          <a:xfrm>
            <a:off x="6204439" y="1473200"/>
            <a:ext cx="2642089" cy="1938992"/>
          </a:xfrm>
          <a:prstGeom prst="rect">
            <a:avLst/>
          </a:prstGeom>
          <a:noFill/>
          <a:ln w="9525">
            <a:noFill/>
            <a:miter lim="800000"/>
            <a:headEnd/>
            <a:tailEnd/>
          </a:ln>
        </p:spPr>
        <p:txBody>
          <a:bodyPr>
            <a:spAutoFit/>
          </a:bodyPr>
          <a:lstStyle/>
          <a:p>
            <a:r>
              <a:rPr lang="en-US" sz="2400" b="1">
                <a:solidFill>
                  <a:srgbClr val="336699"/>
                </a:solidFill>
              </a:rPr>
              <a:t>World’s </a:t>
            </a:r>
            <a:r>
              <a:rPr lang="en-US" sz="2400" b="1" u="sng">
                <a:solidFill>
                  <a:srgbClr val="336699"/>
                </a:solidFill>
              </a:rPr>
              <a:t>costliest</a:t>
            </a:r>
            <a:r>
              <a:rPr lang="en-US" sz="2400" b="1">
                <a:solidFill>
                  <a:srgbClr val="336699"/>
                </a:solidFill>
              </a:rPr>
              <a:t> natural disaster, incurring annually US $6-8 billion losses.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Natural Hazards and Agriculture</a:t>
            </a:r>
          </a:p>
        </p:txBody>
      </p:sp>
      <p:sp>
        <p:nvSpPr>
          <p:cNvPr id="3" name="Content Placeholder 2"/>
          <p:cNvSpPr>
            <a:spLocks noGrp="1"/>
          </p:cNvSpPr>
          <p:nvPr>
            <p:ph idx="1"/>
          </p:nvPr>
        </p:nvSpPr>
        <p:spPr>
          <a:xfrm>
            <a:off x="457200" y="1600200"/>
            <a:ext cx="8229600" cy="4800600"/>
          </a:xfrm>
        </p:spPr>
        <p:txBody>
          <a:bodyPr/>
          <a:lstStyle/>
          <a:p>
            <a:r>
              <a:rPr lang="en-US" sz="2400" dirty="0"/>
              <a:t>Global grain production increased by 150% between 1961 and 2009, a period in which the area under cultivation expanded by only 12%. The dynamic performance of food production in Asia over the last </a:t>
            </a:r>
            <a:r>
              <a:rPr lang="en-US" sz="2400" dirty="0" smtClean="0"/>
              <a:t>half of the 20</a:t>
            </a:r>
            <a:r>
              <a:rPr lang="en-US" sz="2400" baseline="30000" dirty="0" smtClean="0"/>
              <a:t>th</a:t>
            </a:r>
            <a:r>
              <a:rPr lang="en-US" sz="2400" dirty="0" smtClean="0"/>
              <a:t> Century has </a:t>
            </a:r>
            <a:r>
              <a:rPr lang="en-US" sz="2400" dirty="0"/>
              <a:t>been described as the “green revolution”.</a:t>
            </a:r>
          </a:p>
          <a:p>
            <a:r>
              <a:rPr lang="en-US" sz="2400" dirty="0" smtClean="0"/>
              <a:t>However, a </a:t>
            </a:r>
            <a:r>
              <a:rPr lang="en-US" sz="2400" dirty="0"/>
              <a:t>major </a:t>
            </a:r>
            <a:r>
              <a:rPr lang="en-US" sz="2400" dirty="0" smtClean="0"/>
              <a:t>flaw in sustainability </a:t>
            </a:r>
            <a:r>
              <a:rPr lang="en-US" sz="2400" dirty="0"/>
              <a:t>of the “Green Revolution” was the emphasis on monoculture practices. The new focus must instead embrace ecologically sound practices, biodiversity, and the vast experience of indigenous knowledge to cope with climate extremes and their impacts on food and water security.</a:t>
            </a:r>
          </a:p>
        </p:txBody>
      </p:sp>
    </p:spTree>
    <p:extLst>
      <p:ext uri="{BB962C8B-B14F-4D97-AF65-F5344CB8AC3E}">
        <p14:creationId xmlns="" xmlns:p14="http://schemas.microsoft.com/office/powerpoint/2010/main" val="289251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7A5065FA-D97E-4429-BBEE-45C5F2AEC9DA}" type="slidenum">
              <a:rPr lang="en-US"/>
              <a:pPr/>
              <a:t>20</a:t>
            </a:fld>
            <a:endParaRPr lang="en-US"/>
          </a:p>
        </p:txBody>
      </p:sp>
      <p:sp>
        <p:nvSpPr>
          <p:cNvPr id="6147" name="Rectangle 2"/>
          <p:cNvSpPr>
            <a:spLocks noGrp="1" noChangeArrowheads="1"/>
          </p:cNvSpPr>
          <p:nvPr>
            <p:ph type="title" idx="4294967295"/>
          </p:nvPr>
        </p:nvSpPr>
        <p:spPr>
          <a:xfrm>
            <a:off x="1548912" y="219075"/>
            <a:ext cx="7595088" cy="1143000"/>
          </a:xfrm>
        </p:spPr>
        <p:txBody>
          <a:bodyPr/>
          <a:lstStyle/>
          <a:p>
            <a:pPr eaLnBrk="1" hangingPunct="1"/>
            <a:r>
              <a:rPr lang="fr-CH" sz="3400" b="1" smtClean="0">
                <a:solidFill>
                  <a:schemeClr val="tx1"/>
                </a:solidFill>
                <a:latin typeface="Arial" charset="0"/>
                <a:cs typeface="Arial" charset="0"/>
              </a:rPr>
              <a:t>HMNDP Main Organizers </a:t>
            </a:r>
            <a:br>
              <a:rPr lang="fr-CH" sz="3400" b="1" smtClean="0">
                <a:solidFill>
                  <a:schemeClr val="tx1"/>
                </a:solidFill>
                <a:latin typeface="Arial" charset="0"/>
                <a:cs typeface="Arial" charset="0"/>
              </a:rPr>
            </a:br>
            <a:r>
              <a:rPr lang="fr-CH" sz="3400" b="1" smtClean="0">
                <a:solidFill>
                  <a:schemeClr val="tx1"/>
                </a:solidFill>
                <a:latin typeface="Arial" charset="0"/>
                <a:cs typeface="Arial" charset="0"/>
              </a:rPr>
              <a:t>and Partners</a:t>
            </a:r>
            <a:endParaRPr lang="en-US" sz="3400" b="1" smtClean="0">
              <a:solidFill>
                <a:schemeClr val="tx1"/>
              </a:solidFill>
              <a:latin typeface="Arial" charset="0"/>
              <a:cs typeface="Arial" charset="0"/>
            </a:endParaRPr>
          </a:p>
        </p:txBody>
      </p:sp>
      <p:sp>
        <p:nvSpPr>
          <p:cNvPr id="6148" name="Rectangle 3"/>
          <p:cNvSpPr>
            <a:spLocks noGrp="1" noChangeArrowheads="1"/>
          </p:cNvSpPr>
          <p:nvPr>
            <p:ph type="body" idx="4294967295"/>
          </p:nvPr>
        </p:nvSpPr>
        <p:spPr>
          <a:xfrm>
            <a:off x="250582" y="1557339"/>
            <a:ext cx="8642838" cy="4535487"/>
          </a:xfrm>
        </p:spPr>
        <p:txBody>
          <a:bodyPr/>
          <a:lstStyle/>
          <a:p>
            <a:pPr eaLnBrk="1" hangingPunct="1"/>
            <a:r>
              <a:rPr lang="en-US" sz="2200" b="1" smtClean="0">
                <a:solidFill>
                  <a:srgbClr val="FF0000"/>
                </a:solidFill>
              </a:rPr>
              <a:t>World Meteorological Organization (WMO)</a:t>
            </a:r>
          </a:p>
          <a:p>
            <a:pPr eaLnBrk="1" hangingPunct="1"/>
            <a:r>
              <a:rPr lang="en-US" sz="2200" b="1" smtClean="0">
                <a:solidFill>
                  <a:srgbClr val="FF0000"/>
                </a:solidFill>
              </a:rPr>
              <a:t>United Nations Convention to Combat Desertification (UNCCD)</a:t>
            </a:r>
          </a:p>
          <a:p>
            <a:pPr eaLnBrk="1" hangingPunct="1"/>
            <a:r>
              <a:rPr lang="en-US" sz="2200" b="1" smtClean="0">
                <a:solidFill>
                  <a:srgbClr val="FF0000"/>
                </a:solidFill>
              </a:rPr>
              <a:t>United Nations Food and Agriculture Organization (FAO)</a:t>
            </a:r>
          </a:p>
          <a:p>
            <a:pPr eaLnBrk="1" hangingPunct="1"/>
            <a:r>
              <a:rPr lang="en-US" sz="2200" smtClean="0">
                <a:solidFill>
                  <a:srgbClr val="000099"/>
                </a:solidFill>
              </a:rPr>
              <a:t>United Nations Educational, Scientific and Cultural Organization (UNESCO)</a:t>
            </a:r>
          </a:p>
          <a:p>
            <a:pPr eaLnBrk="1" hangingPunct="1"/>
            <a:r>
              <a:rPr lang="en-US" sz="2200" smtClean="0">
                <a:solidFill>
                  <a:srgbClr val="000099"/>
                </a:solidFill>
              </a:rPr>
              <a:t>United Nations Development Programme (UNDP)</a:t>
            </a:r>
          </a:p>
          <a:p>
            <a:pPr eaLnBrk="1" hangingPunct="1"/>
            <a:r>
              <a:rPr lang="en-US" sz="2200" smtClean="0">
                <a:solidFill>
                  <a:srgbClr val="000099"/>
                </a:solidFill>
              </a:rPr>
              <a:t>UN-Water Decade Programme on Capacity Development (UNW-DPC)</a:t>
            </a:r>
          </a:p>
          <a:p>
            <a:pPr eaLnBrk="1" hangingPunct="1"/>
            <a:r>
              <a:rPr lang="en-US" sz="2200" smtClean="0">
                <a:solidFill>
                  <a:srgbClr val="000099"/>
                </a:solidFill>
              </a:rPr>
              <a:t>United Nations International Strategy for Disaster Reduction (UNISDR)</a:t>
            </a:r>
          </a:p>
          <a:p>
            <a:pPr eaLnBrk="1" hangingPunct="1"/>
            <a:r>
              <a:rPr lang="en-US" sz="2200" smtClean="0">
                <a:solidFill>
                  <a:srgbClr val="000099"/>
                </a:solidFill>
              </a:rPr>
              <a:t>World Food Programme (WFP)</a:t>
            </a:r>
          </a:p>
          <a:p>
            <a:pPr eaLnBrk="1" hangingPunct="1"/>
            <a:r>
              <a:rPr lang="en-US" sz="2200" smtClean="0">
                <a:solidFill>
                  <a:srgbClr val="000099"/>
                </a:solidFill>
              </a:rPr>
              <a:t>Global Water Partnership (GWP)</a:t>
            </a:r>
          </a:p>
          <a:p>
            <a:pPr eaLnBrk="1" hangingPunct="1"/>
            <a:r>
              <a:rPr lang="en-US" sz="2200" smtClean="0">
                <a:solidFill>
                  <a:srgbClr val="000099"/>
                </a:solidFill>
              </a:rPr>
              <a:t>International Fund for Agricultural Development (IFAD)</a:t>
            </a:r>
          </a:p>
          <a:p>
            <a:pPr eaLnBrk="1" hangingPunct="1"/>
            <a:r>
              <a:rPr lang="en-US" sz="2200" smtClean="0">
                <a:solidFill>
                  <a:srgbClr val="000099"/>
                </a:solidFill>
              </a:rPr>
              <a:t>A total of 17 Organizations</a:t>
            </a:r>
          </a:p>
        </p:txBody>
      </p:sp>
      <p:sp>
        <p:nvSpPr>
          <p:cNvPr id="6149" name="Footer Placeholder 4"/>
          <p:cNvSpPr txBox="1">
            <a:spLocks noGrp="1"/>
          </p:cNvSpPr>
          <p:nvPr/>
        </p:nvSpPr>
        <p:spPr bwMode="auto">
          <a:xfrm>
            <a:off x="3124200" y="6553200"/>
            <a:ext cx="2895600" cy="533400"/>
          </a:xfrm>
          <a:prstGeom prst="rect">
            <a:avLst/>
          </a:prstGeom>
          <a:noFill/>
          <a:ln w="9525">
            <a:noFill/>
            <a:miter lim="800000"/>
            <a:headEnd/>
            <a:tailEnd/>
          </a:ln>
        </p:spPr>
        <p:txBody>
          <a:bodyPr/>
          <a:lstStyle/>
          <a:p>
            <a:pPr algn="ctr"/>
            <a:endParaRPr lang="en-US" sz="1400">
              <a:ea typeface="MS PGothic" pitchFamily="34" charset="-128"/>
            </a:endParaRPr>
          </a:p>
        </p:txBody>
      </p:sp>
      <p:sp>
        <p:nvSpPr>
          <p:cNvPr id="6150" name="Rectangle 6"/>
          <p:cNvSpPr>
            <a:spLocks noChangeArrowheads="1"/>
          </p:cNvSpPr>
          <p:nvPr/>
        </p:nvSpPr>
        <p:spPr bwMode="auto">
          <a:xfrm>
            <a:off x="2916116" y="6381750"/>
            <a:ext cx="641838" cy="293688"/>
          </a:xfrm>
          <a:prstGeom prst="rect">
            <a:avLst/>
          </a:prstGeom>
          <a:noFill/>
          <a:ln w="9525">
            <a:noFill/>
            <a:miter lim="800000"/>
            <a:headEnd/>
            <a:tailEnd/>
          </a:ln>
        </p:spPr>
        <p:txBody>
          <a:bodyPr wrap="none">
            <a:spAutoFit/>
          </a:bodyPr>
          <a:lstStyle/>
          <a:p>
            <a:pPr lvl="1">
              <a:lnSpc>
                <a:spcPct val="110000"/>
              </a:lnSpc>
              <a:spcBef>
                <a:spcPct val="50000"/>
              </a:spcBef>
            </a:pPr>
            <a:endParaRPr lang="en-US" sz="1200">
              <a:latin typeface="Arial" charset="0"/>
              <a:cs typeface="Arial" charset="0"/>
            </a:endParaRPr>
          </a:p>
        </p:txBody>
      </p:sp>
      <p:sp>
        <p:nvSpPr>
          <p:cNvPr id="6151" name="Rectangle 7"/>
          <p:cNvSpPr>
            <a:spLocks noChangeArrowheads="1"/>
          </p:cNvSpPr>
          <p:nvPr/>
        </p:nvSpPr>
        <p:spPr bwMode="auto">
          <a:xfrm>
            <a:off x="3851031" y="6453189"/>
            <a:ext cx="184638" cy="274637"/>
          </a:xfrm>
          <a:prstGeom prst="rect">
            <a:avLst/>
          </a:prstGeom>
          <a:noFill/>
          <a:ln w="9525">
            <a:noFill/>
            <a:miter lim="800000"/>
            <a:headEnd/>
            <a:tailEnd/>
          </a:ln>
        </p:spPr>
        <p:txBody>
          <a:bodyPr wrap="none">
            <a:spAutoFit/>
          </a:bodyPr>
          <a:lstStyle/>
          <a:p>
            <a:endParaRPr lang="en-US" sz="120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F77D5513-33A9-4298-9A6C-986E3B9998E2}" type="slidenum">
              <a:rPr lang="en-US"/>
              <a:pPr/>
              <a:t>21</a:t>
            </a:fld>
            <a:endParaRPr lang="en-US"/>
          </a:p>
        </p:txBody>
      </p:sp>
      <p:pic>
        <p:nvPicPr>
          <p:cNvPr id="7171" name="Picture 2" descr="HMNDP Outcomes_WMO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26DCB89D-A61C-494E-BE59-4A523C8B3959}" type="slidenum">
              <a:rPr lang="en-US"/>
              <a:pPr/>
              <a:t>22</a:t>
            </a:fld>
            <a:endParaRPr lang="en-US"/>
          </a:p>
        </p:txBody>
      </p:sp>
      <p:sp>
        <p:nvSpPr>
          <p:cNvPr id="8195" name="Rectangle 2"/>
          <p:cNvSpPr>
            <a:spLocks noGrp="1" noChangeArrowheads="1"/>
          </p:cNvSpPr>
          <p:nvPr>
            <p:ph type="title"/>
          </p:nvPr>
        </p:nvSpPr>
        <p:spPr>
          <a:xfrm>
            <a:off x="1477108" y="188913"/>
            <a:ext cx="6408127" cy="1143000"/>
          </a:xfrm>
        </p:spPr>
        <p:txBody>
          <a:bodyPr/>
          <a:lstStyle/>
          <a:p>
            <a:pPr eaLnBrk="1" hangingPunct="1"/>
            <a:r>
              <a:rPr lang="en-GB" altLang="zh-CN" b="1" smtClean="0">
                <a:solidFill>
                  <a:schemeClr val="tx1"/>
                </a:solidFill>
                <a:latin typeface="Arial" charset="0"/>
                <a:ea typeface="SimSun" pitchFamily="2" charset="-122"/>
                <a:cs typeface="Arial" charset="0"/>
              </a:rPr>
              <a:t>Launch of initiatives</a:t>
            </a:r>
            <a:endParaRPr lang="en-US" b="1" smtClean="0">
              <a:solidFill>
                <a:schemeClr val="tx1"/>
              </a:solidFill>
              <a:latin typeface="Arial" charset="0"/>
              <a:ea typeface="SimSun" pitchFamily="2" charset="-122"/>
              <a:cs typeface="Arial" charset="0"/>
            </a:endParaRPr>
          </a:p>
        </p:txBody>
      </p:sp>
      <p:sp>
        <p:nvSpPr>
          <p:cNvPr id="8196" name="Rectangle 3"/>
          <p:cNvSpPr>
            <a:spLocks noGrp="1" noChangeArrowheads="1"/>
          </p:cNvSpPr>
          <p:nvPr>
            <p:ph type="body" idx="1"/>
          </p:nvPr>
        </p:nvSpPr>
        <p:spPr>
          <a:xfrm>
            <a:off x="493836" y="1484313"/>
            <a:ext cx="8541726" cy="4546600"/>
          </a:xfrm>
        </p:spPr>
        <p:txBody>
          <a:bodyPr/>
          <a:lstStyle/>
          <a:p>
            <a:pPr indent="0" eaLnBrk="1" hangingPunct="1"/>
            <a:r>
              <a:rPr lang="en-GB" altLang="zh-CN" sz="2800" b="1" smtClean="0">
                <a:solidFill>
                  <a:srgbClr val="0000FF"/>
                </a:solidFill>
                <a:latin typeface="Arial" charset="0"/>
                <a:ea typeface="SimSun" pitchFamily="2" charset="-122"/>
                <a:cs typeface="Arial" charset="0"/>
              </a:rPr>
              <a:t>2013 World Day to Combat Desertification, UN Decade for Deserts and the Fight against Desertification, and UN Decade on Biodiversity</a:t>
            </a:r>
          </a:p>
          <a:p>
            <a:pPr indent="0" eaLnBrk="1" hangingPunct="1">
              <a:buFontTx/>
              <a:buNone/>
            </a:pPr>
            <a:endParaRPr lang="en-GB" altLang="zh-CN" sz="2800" b="1" smtClean="0">
              <a:solidFill>
                <a:srgbClr val="0000FF"/>
              </a:solidFill>
              <a:latin typeface="Arial" charset="0"/>
              <a:ea typeface="SimSun" pitchFamily="2" charset="-122"/>
              <a:cs typeface="Arial" charset="0"/>
            </a:endParaRPr>
          </a:p>
          <a:p>
            <a:pPr indent="0" eaLnBrk="1" hangingPunct="1"/>
            <a:r>
              <a:rPr lang="en-GB" altLang="zh-CN" sz="2800" b="1" smtClean="0">
                <a:solidFill>
                  <a:srgbClr val="FF0000"/>
                </a:solidFill>
                <a:latin typeface="Arial" charset="0"/>
                <a:ea typeface="SimSun" pitchFamily="2" charset="-122"/>
                <a:cs typeface="Arial" charset="0"/>
              </a:rPr>
              <a:t>Integrated Drought Management Programme (IDMP) with WMO &amp; GWP</a:t>
            </a:r>
          </a:p>
          <a:p>
            <a:pPr indent="0" eaLnBrk="1" hangingPunct="1"/>
            <a:endParaRPr lang="en-GB" altLang="zh-CN" sz="2800" b="1" smtClean="0">
              <a:solidFill>
                <a:srgbClr val="FF0000"/>
              </a:solidFill>
              <a:latin typeface="Arial" charset="0"/>
              <a:ea typeface="SimSun" pitchFamily="2" charset="-122"/>
              <a:cs typeface="Arial" charset="0"/>
            </a:endParaRPr>
          </a:p>
          <a:p>
            <a:pPr indent="0" eaLnBrk="1" hangingPunct="1"/>
            <a:r>
              <a:rPr lang="en-GB" altLang="zh-CN" sz="2800" b="1" smtClean="0">
                <a:solidFill>
                  <a:srgbClr val="0000FF"/>
                </a:solidFill>
                <a:latin typeface="Arial" charset="0"/>
                <a:ea typeface="SimSun" pitchFamily="2" charset="-122"/>
                <a:cs typeface="Arial" charset="0"/>
              </a:rPr>
              <a:t>National Drought Management Policies Initiatives (NDMP) with UNW-DCP, FAO, UNCCD, &amp; WMO</a:t>
            </a:r>
            <a:endParaRPr lang="en-US" sz="2400" b="1" smtClean="0">
              <a:solidFill>
                <a:srgbClr val="0000FF"/>
              </a:solidFill>
              <a:latin typeface="Arial" charset="0"/>
              <a:ea typeface="SimSun" pitchFamily="2" charset="-122"/>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9305D64F-37E7-4804-AB7D-EE04B3F43256}" type="slidenum">
              <a:rPr lang="en-US"/>
              <a:pPr/>
              <a:t>23</a:t>
            </a:fld>
            <a:endParaRPr lang="en-US"/>
          </a:p>
        </p:txBody>
      </p:sp>
      <p:sp>
        <p:nvSpPr>
          <p:cNvPr id="9219" name="Text Box 2"/>
          <p:cNvSpPr txBox="1">
            <a:spLocks noChangeArrowheads="1"/>
          </p:cNvSpPr>
          <p:nvPr/>
        </p:nvSpPr>
        <p:spPr bwMode="auto">
          <a:xfrm>
            <a:off x="609600" y="685801"/>
            <a:ext cx="6858000" cy="481440"/>
          </a:xfrm>
          <a:prstGeom prst="rect">
            <a:avLst/>
          </a:prstGeom>
          <a:noFill/>
          <a:ln w="9525">
            <a:noFill/>
            <a:miter lim="800000"/>
            <a:headEnd/>
            <a:tailEnd/>
          </a:ln>
        </p:spPr>
        <p:txBody>
          <a:bodyPr lIns="95784" tIns="47892" rIns="95784" bIns="47892">
            <a:spAutoFit/>
          </a:bodyPr>
          <a:lstStyle/>
          <a:p>
            <a:pPr defTabSz="957263" eaLnBrk="1" hangingPunct="1"/>
            <a:endParaRPr lang="en-US" sz="2500">
              <a:latin typeface="Times New Roman" pitchFamily="18" charset="0"/>
            </a:endParaRPr>
          </a:p>
        </p:txBody>
      </p:sp>
      <p:sp>
        <p:nvSpPr>
          <p:cNvPr id="9220" name="Rectangle 3"/>
          <p:cNvSpPr>
            <a:spLocks noGrp="1" noChangeArrowheads="1"/>
          </p:cNvSpPr>
          <p:nvPr>
            <p:ph type="title"/>
          </p:nvPr>
        </p:nvSpPr>
        <p:spPr>
          <a:xfrm>
            <a:off x="1370135" y="133350"/>
            <a:ext cx="7662496" cy="1144588"/>
          </a:xfrm>
        </p:spPr>
        <p:txBody>
          <a:bodyPr/>
          <a:lstStyle/>
          <a:p>
            <a:pPr defTabSz="995363" eaLnBrk="1" hangingPunct="1"/>
            <a:r>
              <a:rPr lang="en-US" sz="3200" b="1" smtClean="0">
                <a:solidFill>
                  <a:schemeClr val="tx1"/>
                </a:solidFill>
                <a:latin typeface="Arial" charset="0"/>
              </a:rPr>
              <a:t>Integrated Drought Management Programme </a:t>
            </a:r>
            <a:endParaRPr lang="en-GB" sz="3200" b="1" smtClean="0">
              <a:solidFill>
                <a:schemeClr val="tx1"/>
              </a:solidFill>
              <a:latin typeface="Arial" charset="0"/>
            </a:endParaRPr>
          </a:p>
        </p:txBody>
      </p:sp>
      <p:sp>
        <p:nvSpPr>
          <p:cNvPr id="9221" name="Rectangle 4"/>
          <p:cNvSpPr>
            <a:spLocks noGrp="1" noChangeArrowheads="1"/>
          </p:cNvSpPr>
          <p:nvPr>
            <p:ph type="body" idx="1"/>
          </p:nvPr>
        </p:nvSpPr>
        <p:spPr>
          <a:xfrm>
            <a:off x="148004" y="1531938"/>
            <a:ext cx="8850923" cy="4786312"/>
          </a:xfrm>
        </p:spPr>
        <p:txBody>
          <a:bodyPr/>
          <a:lstStyle/>
          <a:p>
            <a:pPr marL="373063" indent="-373063" defTabSz="995363" eaLnBrk="1" hangingPunct="1">
              <a:lnSpc>
                <a:spcPct val="75000"/>
              </a:lnSpc>
              <a:spcBef>
                <a:spcPct val="50000"/>
              </a:spcBef>
            </a:pPr>
            <a:r>
              <a:rPr lang="en-US" sz="2200" b="1" smtClean="0">
                <a:solidFill>
                  <a:srgbClr val="FF0000"/>
                </a:solidFill>
                <a:latin typeface="Arial" charset="0"/>
                <a:cs typeface="Arial" charset="0"/>
              </a:rPr>
              <a:t>WMO</a:t>
            </a:r>
            <a:r>
              <a:rPr lang="en-US" sz="2200" smtClean="0">
                <a:solidFill>
                  <a:srgbClr val="000099"/>
                </a:solidFill>
                <a:latin typeface="Arial" charset="0"/>
                <a:cs typeface="Arial" charset="0"/>
              </a:rPr>
              <a:t> and the </a:t>
            </a:r>
            <a:r>
              <a:rPr lang="en-US" sz="2200" b="1" smtClean="0">
                <a:solidFill>
                  <a:srgbClr val="FF0000"/>
                </a:solidFill>
                <a:latin typeface="Arial" charset="0"/>
                <a:cs typeface="Arial" charset="0"/>
              </a:rPr>
              <a:t>Global Water Partnership</a:t>
            </a:r>
            <a:r>
              <a:rPr lang="en-US" sz="2200" smtClean="0">
                <a:solidFill>
                  <a:srgbClr val="000099"/>
                </a:solidFill>
                <a:latin typeface="Arial" charset="0"/>
                <a:cs typeface="Arial" charset="0"/>
              </a:rPr>
              <a:t> have established the  </a:t>
            </a:r>
            <a:r>
              <a:rPr lang="en-US" sz="2200" b="1" smtClean="0">
                <a:solidFill>
                  <a:srgbClr val="FF0000"/>
                </a:solidFill>
                <a:latin typeface="Arial" charset="0"/>
                <a:cs typeface="Arial" charset="0"/>
              </a:rPr>
              <a:t>Integrated Drought Management Programme</a:t>
            </a:r>
            <a:r>
              <a:rPr lang="en-US" sz="2200" smtClean="0">
                <a:solidFill>
                  <a:srgbClr val="000099"/>
                </a:solidFill>
                <a:latin typeface="Arial" charset="0"/>
                <a:cs typeface="Arial" charset="0"/>
              </a:rPr>
              <a:t>. Similar to APFM</a:t>
            </a:r>
          </a:p>
          <a:p>
            <a:pPr marL="373063" indent="-373063" defTabSz="995363" eaLnBrk="1" hangingPunct="1">
              <a:lnSpc>
                <a:spcPct val="75000"/>
              </a:lnSpc>
              <a:spcBef>
                <a:spcPct val="50000"/>
              </a:spcBef>
            </a:pPr>
            <a:endParaRPr lang="en-US" sz="700" smtClean="0">
              <a:solidFill>
                <a:srgbClr val="000099"/>
              </a:solidFill>
              <a:latin typeface="Arial" charset="0"/>
              <a:cs typeface="Arial" charset="0"/>
            </a:endParaRPr>
          </a:p>
          <a:p>
            <a:pPr marL="373063" indent="-373063" defTabSz="995363" eaLnBrk="1" hangingPunct="1">
              <a:lnSpc>
                <a:spcPct val="75000"/>
              </a:lnSpc>
              <a:spcBef>
                <a:spcPct val="50000"/>
              </a:spcBef>
            </a:pPr>
            <a:r>
              <a:rPr lang="en-US" sz="2200" b="1" smtClean="0">
                <a:solidFill>
                  <a:srgbClr val="FF0000"/>
                </a:solidFill>
                <a:latin typeface="Arial" charset="0"/>
                <a:cs typeface="Arial" charset="0"/>
              </a:rPr>
              <a:t>Targeting intergovernmental, governmental and non-governmental organizations</a:t>
            </a:r>
            <a:r>
              <a:rPr lang="en-US" sz="2200" smtClean="0">
                <a:solidFill>
                  <a:srgbClr val="000099"/>
                </a:solidFill>
                <a:latin typeface="Arial" charset="0"/>
                <a:cs typeface="Arial" charset="0"/>
              </a:rPr>
              <a:t> involved in drought monitoring, prediction, drought risk reduction and management.  </a:t>
            </a:r>
          </a:p>
          <a:p>
            <a:pPr marL="373063" indent="-373063" defTabSz="995363" eaLnBrk="1" hangingPunct="1">
              <a:lnSpc>
                <a:spcPct val="75000"/>
              </a:lnSpc>
              <a:spcBef>
                <a:spcPct val="50000"/>
              </a:spcBef>
            </a:pPr>
            <a:endParaRPr lang="en-US" sz="700" smtClean="0">
              <a:solidFill>
                <a:srgbClr val="000099"/>
              </a:solidFill>
              <a:latin typeface="Arial" charset="0"/>
              <a:cs typeface="Arial" charset="0"/>
            </a:endParaRPr>
          </a:p>
          <a:p>
            <a:pPr marL="373063" indent="-373063" defTabSz="995363" eaLnBrk="1" hangingPunct="1">
              <a:lnSpc>
                <a:spcPct val="75000"/>
              </a:lnSpc>
              <a:spcBef>
                <a:spcPct val="50000"/>
              </a:spcBef>
            </a:pPr>
            <a:r>
              <a:rPr lang="en-US" sz="2200" smtClean="0">
                <a:solidFill>
                  <a:srgbClr val="000099"/>
                </a:solidFill>
                <a:latin typeface="Arial" charset="0"/>
                <a:cs typeface="Arial" charset="0"/>
              </a:rPr>
              <a:t>Primary beneficiaries are expected to be </a:t>
            </a:r>
            <a:r>
              <a:rPr lang="en-US" sz="2200" b="1" smtClean="0">
                <a:solidFill>
                  <a:srgbClr val="FF0000"/>
                </a:solidFill>
                <a:latin typeface="Arial" charset="0"/>
                <a:cs typeface="Arial" charset="0"/>
              </a:rPr>
              <a:t>governmental institutions, agencies</a:t>
            </a:r>
            <a:r>
              <a:rPr lang="en-US" sz="2200" smtClean="0">
                <a:solidFill>
                  <a:srgbClr val="000099"/>
                </a:solidFill>
                <a:latin typeface="Arial" charset="0"/>
                <a:cs typeface="Arial" charset="0"/>
              </a:rPr>
              <a:t> responsible for developing </a:t>
            </a:r>
            <a:r>
              <a:rPr lang="en-US" sz="2200" b="1" smtClean="0">
                <a:solidFill>
                  <a:srgbClr val="FF0000"/>
                </a:solidFill>
                <a:latin typeface="Arial" charset="0"/>
                <a:cs typeface="Arial" charset="0"/>
              </a:rPr>
              <a:t>drought management policies</a:t>
            </a:r>
            <a:r>
              <a:rPr lang="en-US" sz="2200" smtClean="0">
                <a:solidFill>
                  <a:srgbClr val="000099"/>
                </a:solidFill>
                <a:latin typeface="Arial" charset="0"/>
                <a:cs typeface="Arial" charset="0"/>
              </a:rPr>
              <a:t> and/or implementing systems for </a:t>
            </a:r>
            <a:r>
              <a:rPr lang="en-US" sz="2200" b="1" smtClean="0">
                <a:solidFill>
                  <a:srgbClr val="FF0000"/>
                </a:solidFill>
                <a:latin typeface="Arial" charset="0"/>
                <a:cs typeface="Arial" charset="0"/>
              </a:rPr>
              <a:t>drought monitoring, prediction, preparedness and mitigation.</a:t>
            </a:r>
          </a:p>
          <a:p>
            <a:pPr marL="373063" indent="-373063" defTabSz="995363" eaLnBrk="1" hangingPunct="1">
              <a:lnSpc>
                <a:spcPct val="75000"/>
              </a:lnSpc>
              <a:spcBef>
                <a:spcPct val="50000"/>
              </a:spcBef>
            </a:pPr>
            <a:endParaRPr lang="en-US" sz="800" b="1" smtClean="0">
              <a:solidFill>
                <a:srgbClr val="FF0000"/>
              </a:solidFill>
              <a:latin typeface="Arial" charset="0"/>
              <a:cs typeface="Arial" charset="0"/>
            </a:endParaRPr>
          </a:p>
          <a:p>
            <a:pPr marL="373063" indent="-373063" defTabSz="995363" eaLnBrk="1" hangingPunct="1">
              <a:lnSpc>
                <a:spcPct val="75000"/>
              </a:lnSpc>
              <a:spcBef>
                <a:spcPct val="50000"/>
              </a:spcBef>
            </a:pPr>
            <a:r>
              <a:rPr lang="en-US" sz="2200" smtClean="0">
                <a:solidFill>
                  <a:srgbClr val="000099"/>
                </a:solidFill>
                <a:latin typeface="Arial" charset="0"/>
                <a:cs typeface="Arial" charset="0"/>
              </a:rPr>
              <a:t>The principal approach to </a:t>
            </a:r>
            <a:r>
              <a:rPr lang="en-US" sz="2200" b="1" smtClean="0">
                <a:solidFill>
                  <a:srgbClr val="FF0000"/>
                </a:solidFill>
                <a:latin typeface="Arial" charset="0"/>
                <a:cs typeface="Arial" charset="0"/>
              </a:rPr>
              <a:t>develop global co-ordination</a:t>
            </a:r>
            <a:r>
              <a:rPr lang="en-US" sz="2200" smtClean="0">
                <a:solidFill>
                  <a:srgbClr val="000099"/>
                </a:solidFill>
                <a:latin typeface="Arial" charset="0"/>
                <a:cs typeface="Arial" charset="0"/>
              </a:rPr>
              <a:t> of efforts to </a:t>
            </a:r>
            <a:r>
              <a:rPr lang="en-US" sz="2200" b="1" smtClean="0">
                <a:solidFill>
                  <a:srgbClr val="FF0000"/>
                </a:solidFill>
                <a:latin typeface="Arial" charset="0"/>
                <a:cs typeface="Arial" charset="0"/>
              </a:rPr>
              <a:t>strengthen drought monitoring, risk identification, drought prediction</a:t>
            </a:r>
            <a:r>
              <a:rPr lang="en-US" sz="2200" smtClean="0">
                <a:solidFill>
                  <a:srgbClr val="FF0000"/>
                </a:solidFill>
                <a:latin typeface="Arial" charset="0"/>
                <a:cs typeface="Arial" charset="0"/>
              </a:rPr>
              <a:t> and </a:t>
            </a:r>
            <a:r>
              <a:rPr lang="en-US" sz="2200" b="1" smtClean="0">
                <a:solidFill>
                  <a:srgbClr val="FF0000"/>
                </a:solidFill>
                <a:latin typeface="Arial" charset="0"/>
                <a:cs typeface="Arial" charset="0"/>
              </a:rPr>
              <a:t>early warning services</a:t>
            </a:r>
            <a:r>
              <a:rPr lang="en-US" sz="2200" smtClean="0">
                <a:solidFill>
                  <a:srgbClr val="000099"/>
                </a:solidFill>
                <a:latin typeface="Arial" charset="0"/>
                <a:cs typeface="Arial" charset="0"/>
              </a:rPr>
              <a:t> and development of drought management knowledge base.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F84F866F-5808-46BC-A2F5-60F827157A0B}" type="slidenum">
              <a:rPr lang="en-US"/>
              <a:pPr/>
              <a:t>24</a:t>
            </a:fld>
            <a:endParaRPr lang="en-US"/>
          </a:p>
        </p:txBody>
      </p:sp>
      <p:sp>
        <p:nvSpPr>
          <p:cNvPr id="10243" name="Rectangle 2"/>
          <p:cNvSpPr>
            <a:spLocks noGrp="1" noChangeArrowheads="1"/>
          </p:cNvSpPr>
          <p:nvPr>
            <p:ph type="title"/>
          </p:nvPr>
        </p:nvSpPr>
        <p:spPr>
          <a:xfrm>
            <a:off x="1606062" y="327026"/>
            <a:ext cx="6663104" cy="854075"/>
          </a:xfrm>
        </p:spPr>
        <p:txBody>
          <a:bodyPr/>
          <a:lstStyle/>
          <a:p>
            <a:pPr defTabSz="995363" eaLnBrk="1" hangingPunct="1"/>
            <a:r>
              <a:rPr lang="en-US" sz="3600" b="1" smtClean="0">
                <a:latin typeface="Arial" charset="0"/>
              </a:rPr>
              <a:t>Current Actions - IDMP</a:t>
            </a:r>
            <a:endParaRPr lang="en-GB" sz="3600" b="1" smtClean="0">
              <a:latin typeface="Arial" charset="0"/>
            </a:endParaRPr>
          </a:p>
        </p:txBody>
      </p:sp>
      <p:sp>
        <p:nvSpPr>
          <p:cNvPr id="10244" name="Rectangle 3"/>
          <p:cNvSpPr>
            <a:spLocks noGrp="1" noChangeArrowheads="1"/>
          </p:cNvSpPr>
          <p:nvPr>
            <p:ph type="body" idx="1"/>
          </p:nvPr>
        </p:nvSpPr>
        <p:spPr>
          <a:xfrm>
            <a:off x="101112" y="1444625"/>
            <a:ext cx="8878765" cy="4670425"/>
          </a:xfrm>
        </p:spPr>
        <p:txBody>
          <a:bodyPr/>
          <a:lstStyle/>
          <a:p>
            <a:pPr marL="666750" indent="-666750" defTabSz="995363" eaLnBrk="1" hangingPunct="1">
              <a:lnSpc>
                <a:spcPct val="80000"/>
              </a:lnSpc>
            </a:pPr>
            <a:r>
              <a:rPr lang="en-US" altLang="ja-JP" sz="2400" b="1" smtClean="0">
                <a:solidFill>
                  <a:srgbClr val="000099"/>
                </a:solidFill>
                <a:latin typeface="Arial" charset="0"/>
                <a:ea typeface="MS PGothic" pitchFamily="34" charset="-128"/>
                <a:cs typeface="Arial" charset="0"/>
              </a:rPr>
              <a:t>Consultation Meeting on IDMP was held in Nov 2010. Draft </a:t>
            </a:r>
            <a:r>
              <a:rPr lang="en-US" altLang="ja-JP" sz="2400" b="1" smtClean="0">
                <a:solidFill>
                  <a:srgbClr val="FF0000"/>
                </a:solidFill>
                <a:latin typeface="Arial" charset="0"/>
                <a:ea typeface="MS PGothic" pitchFamily="34" charset="-128"/>
                <a:cs typeface="Arial" charset="0"/>
              </a:rPr>
              <a:t>Concept Note</a:t>
            </a:r>
            <a:r>
              <a:rPr lang="en-US" altLang="ja-JP" sz="2400" b="1" smtClean="0">
                <a:solidFill>
                  <a:srgbClr val="000099"/>
                </a:solidFill>
                <a:latin typeface="Arial" charset="0"/>
                <a:ea typeface="MS PGothic" pitchFamily="34" charset="-128"/>
                <a:cs typeface="Arial" charset="0"/>
              </a:rPr>
              <a:t> has been developed. IDMP has been approved by WMO Commission for Hydrology in Nov 2012.</a:t>
            </a:r>
          </a:p>
          <a:p>
            <a:pPr marL="666750" indent="-666750" defTabSz="995363" eaLnBrk="1" hangingPunct="1">
              <a:lnSpc>
                <a:spcPct val="80000"/>
              </a:lnSpc>
            </a:pPr>
            <a:endParaRPr lang="en-US" altLang="ja-JP" sz="2400" b="1" smtClean="0">
              <a:solidFill>
                <a:srgbClr val="000099"/>
              </a:solidFill>
              <a:latin typeface="Arial" charset="0"/>
              <a:ea typeface="MS PGothic" pitchFamily="34" charset="-128"/>
              <a:cs typeface="Arial" charset="0"/>
            </a:endParaRPr>
          </a:p>
          <a:p>
            <a:pPr marL="666750" indent="-666750" defTabSz="995363" eaLnBrk="1" hangingPunct="1">
              <a:lnSpc>
                <a:spcPct val="80000"/>
              </a:lnSpc>
            </a:pPr>
            <a:r>
              <a:rPr lang="en-US" altLang="ja-JP" sz="2400" b="1" smtClean="0">
                <a:solidFill>
                  <a:srgbClr val="000099"/>
                </a:solidFill>
                <a:latin typeface="Arial" charset="0"/>
                <a:ea typeface="MS PGothic" pitchFamily="34" charset="-128"/>
                <a:cs typeface="Arial" charset="0"/>
              </a:rPr>
              <a:t>WMO/GWP Preparatory Meeting – 6-7June 2013</a:t>
            </a:r>
          </a:p>
          <a:p>
            <a:pPr marL="666750" indent="-666750" defTabSz="995363" eaLnBrk="1" hangingPunct="1">
              <a:lnSpc>
                <a:spcPct val="80000"/>
              </a:lnSpc>
            </a:pPr>
            <a:r>
              <a:rPr lang="en-US" altLang="ja-JP" sz="2400" b="1" smtClean="0">
                <a:solidFill>
                  <a:srgbClr val="000099"/>
                </a:solidFill>
                <a:latin typeface="Arial" charset="0"/>
                <a:ea typeface="MS PGothic" pitchFamily="34" charset="-128"/>
                <a:cs typeface="Arial" charset="0"/>
              </a:rPr>
              <a:t>Ad-Hoc Management Committee will be in October 2013.</a:t>
            </a:r>
          </a:p>
          <a:p>
            <a:pPr marL="666750" indent="-666750" defTabSz="995363" eaLnBrk="1" hangingPunct="1">
              <a:lnSpc>
                <a:spcPct val="80000"/>
              </a:lnSpc>
            </a:pPr>
            <a:endParaRPr lang="en-US" altLang="ja-JP" sz="2400" b="1" smtClean="0">
              <a:solidFill>
                <a:srgbClr val="000099"/>
              </a:solidFill>
              <a:latin typeface="Arial" charset="0"/>
              <a:ea typeface="MS PGothic" pitchFamily="34" charset="-128"/>
              <a:cs typeface="Arial" charset="0"/>
            </a:endParaRPr>
          </a:p>
          <a:p>
            <a:pPr marL="666750" indent="-666750" defTabSz="995363" eaLnBrk="1" hangingPunct="1">
              <a:lnSpc>
                <a:spcPct val="80000"/>
              </a:lnSpc>
            </a:pPr>
            <a:r>
              <a:rPr lang="en-US" altLang="ja-JP" sz="2400" b="1" smtClean="0">
                <a:solidFill>
                  <a:srgbClr val="000099"/>
                </a:solidFill>
                <a:latin typeface="Arial" charset="0"/>
                <a:ea typeface="MS PGothic" pitchFamily="34" charset="-128"/>
                <a:cs typeface="Arial" charset="0"/>
              </a:rPr>
              <a:t>IDMP will </a:t>
            </a:r>
            <a:r>
              <a:rPr lang="en-US" altLang="ja-JP" sz="2400" b="1" smtClean="0">
                <a:solidFill>
                  <a:srgbClr val="FF0000"/>
                </a:solidFill>
                <a:latin typeface="Arial" charset="0"/>
                <a:ea typeface="MS PGothic" pitchFamily="34" charset="-128"/>
                <a:cs typeface="Arial" charset="0"/>
              </a:rPr>
              <a:t>integrate and incorporate </a:t>
            </a:r>
            <a:r>
              <a:rPr lang="en-US" altLang="ja-JP" sz="2400" b="1" smtClean="0">
                <a:solidFill>
                  <a:srgbClr val="000099"/>
                </a:solidFill>
                <a:latin typeface="Arial" charset="0"/>
                <a:ea typeface="MS PGothic" pitchFamily="34" charset="-128"/>
                <a:cs typeface="Arial" charset="0"/>
              </a:rPr>
              <a:t>WMO efforts on drought indices and High-Level Meeting on National Drought Polices (HMNDP) </a:t>
            </a:r>
          </a:p>
          <a:p>
            <a:pPr marL="666750" indent="-666750" defTabSz="995363" eaLnBrk="1" hangingPunct="1">
              <a:lnSpc>
                <a:spcPct val="80000"/>
              </a:lnSpc>
            </a:pPr>
            <a:endParaRPr lang="fr-CH" altLang="ja-JP" sz="2400" b="1" smtClean="0">
              <a:solidFill>
                <a:srgbClr val="000099"/>
              </a:solidFill>
              <a:latin typeface="Arial" charset="0"/>
              <a:ea typeface="MS PGothic" pitchFamily="34" charset="-128"/>
              <a:cs typeface="Arial" charset="0"/>
            </a:endParaRPr>
          </a:p>
          <a:p>
            <a:pPr marL="666750" indent="-666750" defTabSz="995363" eaLnBrk="1" hangingPunct="1">
              <a:lnSpc>
                <a:spcPct val="80000"/>
              </a:lnSpc>
            </a:pPr>
            <a:r>
              <a:rPr lang="fr-CH" altLang="ja-JP" sz="2400" b="1" smtClean="0">
                <a:solidFill>
                  <a:srgbClr val="000099"/>
                </a:solidFill>
                <a:latin typeface="Arial" charset="0"/>
                <a:ea typeface="MS PGothic" pitchFamily="34" charset="-128"/>
                <a:cs typeface="Arial" charset="0"/>
              </a:rPr>
              <a:t>All WMO drought initiatives are linked to </a:t>
            </a:r>
            <a:r>
              <a:rPr lang="fr-CH" altLang="ja-JP" sz="2400" b="1" smtClean="0">
                <a:solidFill>
                  <a:srgbClr val="FF0000"/>
                </a:solidFill>
                <a:latin typeface="Arial" charset="0"/>
                <a:ea typeface="MS PGothic" pitchFamily="34" charset="-128"/>
                <a:cs typeface="Arial" charset="0"/>
              </a:rPr>
              <a:t>GFCS</a:t>
            </a:r>
          </a:p>
          <a:p>
            <a:pPr marL="666750" indent="-666750" defTabSz="995363" eaLnBrk="1" hangingPunct="1">
              <a:lnSpc>
                <a:spcPct val="80000"/>
              </a:lnSpc>
            </a:pPr>
            <a:endParaRPr lang="en-US" altLang="ja-JP" sz="2400" b="1" smtClean="0">
              <a:solidFill>
                <a:srgbClr val="000099"/>
              </a:solidFill>
              <a:latin typeface="Arial" charset="0"/>
              <a:ea typeface="MS PGothic" pitchFamily="34" charset="-128"/>
              <a:cs typeface="Arial" charset="0"/>
            </a:endParaRPr>
          </a:p>
          <a:p>
            <a:pPr marL="666750" indent="-666750" defTabSz="995363" eaLnBrk="1" hangingPunct="1">
              <a:lnSpc>
                <a:spcPct val="80000"/>
              </a:lnSpc>
            </a:pPr>
            <a:r>
              <a:rPr lang="en-US" altLang="ja-JP" sz="2400" b="1" smtClean="0">
                <a:solidFill>
                  <a:srgbClr val="FF0000"/>
                </a:solidFill>
                <a:latin typeface="Arial" charset="0"/>
                <a:ea typeface="MS PGothic" pitchFamily="34" charset="-128"/>
                <a:cs typeface="Arial" charset="0"/>
              </a:rPr>
              <a:t>IDMP webpage: </a:t>
            </a:r>
            <a:r>
              <a:rPr lang="en-US" altLang="ja-JP" sz="2400" b="1" smtClean="0">
                <a:solidFill>
                  <a:srgbClr val="000099"/>
                </a:solidFill>
                <a:latin typeface="Arial" charset="0"/>
                <a:ea typeface="MS PGothic" pitchFamily="34" charset="-128"/>
                <a:cs typeface="Arial" charset="0"/>
              </a:rPr>
              <a:t>www.wmo.int/idmp</a:t>
            </a: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ages from Gupta_Cyclon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3810000" y="30480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solidFill>
                <a:srgbClr val="000000"/>
              </a:solidFill>
            </a:endParaRPr>
          </a:p>
        </p:txBody>
      </p:sp>
      <p:sp>
        <p:nvSpPr>
          <p:cNvPr id="30724" name="Text Box 4"/>
          <p:cNvSpPr txBox="1">
            <a:spLocks noChangeArrowheads="1"/>
          </p:cNvSpPr>
          <p:nvPr/>
        </p:nvSpPr>
        <p:spPr bwMode="auto">
          <a:xfrm>
            <a:off x="3794125" y="188913"/>
            <a:ext cx="10064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solidFill>
                <a:srgbClr val="000000"/>
              </a:solidFill>
            </a:endParaRPr>
          </a:p>
        </p:txBody>
      </p:sp>
      <p:sp>
        <p:nvSpPr>
          <p:cNvPr id="30725" name="Text Box 5"/>
          <p:cNvSpPr txBox="1">
            <a:spLocks noChangeArrowheads="1"/>
          </p:cNvSpPr>
          <p:nvPr/>
        </p:nvSpPr>
        <p:spPr bwMode="auto">
          <a:xfrm>
            <a:off x="0" y="0"/>
            <a:ext cx="56388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a:solidFill>
                  <a:srgbClr val="000000"/>
                </a:solidFill>
              </a:rPr>
              <a:t>Marine Influences and Impacts of Lowland Agriculture</a:t>
            </a:r>
          </a:p>
          <a:p>
            <a:pPr eaLnBrk="1" fontAlgn="base" hangingPunct="1">
              <a:spcBef>
                <a:spcPct val="0"/>
              </a:spcBef>
              <a:spcAft>
                <a:spcPct val="0"/>
              </a:spcAft>
            </a:pPr>
            <a:r>
              <a:rPr lang="en-US" sz="1600" b="1">
                <a:solidFill>
                  <a:srgbClr val="000000"/>
                </a:solidFill>
              </a:rPr>
              <a:t>And Coastal Resources (MILAC)</a:t>
            </a:r>
          </a:p>
        </p:txBody>
      </p:sp>
    </p:spTree>
    <p:extLst>
      <p:ext uri="{BB962C8B-B14F-4D97-AF65-F5344CB8AC3E}">
        <p14:creationId xmlns="" xmlns:p14="http://schemas.microsoft.com/office/powerpoint/2010/main" val="570893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6809" y="457200"/>
            <a:ext cx="1143000" cy="646331"/>
          </a:xfrm>
          <a:prstGeom prst="rect">
            <a:avLst/>
          </a:prstGeom>
          <a:solidFill>
            <a:schemeClr val="accent5">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Climate Extremes</a:t>
            </a:r>
            <a:endParaRPr lang="en-US" b="1" dirty="0">
              <a:solidFill>
                <a:prstClr val="black"/>
              </a:solidFill>
            </a:endParaRPr>
          </a:p>
        </p:txBody>
      </p:sp>
      <p:sp>
        <p:nvSpPr>
          <p:cNvPr id="8" name="Rectangle 7"/>
          <p:cNvSpPr/>
          <p:nvPr/>
        </p:nvSpPr>
        <p:spPr>
          <a:xfrm>
            <a:off x="1783772" y="1882490"/>
            <a:ext cx="990600" cy="38619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Drought</a:t>
            </a:r>
            <a:endParaRPr lang="en-US" b="1" dirty="0">
              <a:solidFill>
                <a:prstClr val="black"/>
              </a:solidFill>
            </a:endParaRPr>
          </a:p>
        </p:txBody>
      </p:sp>
      <p:sp>
        <p:nvSpPr>
          <p:cNvPr id="3" name="Rectangle 2"/>
          <p:cNvSpPr/>
          <p:nvPr/>
        </p:nvSpPr>
        <p:spPr>
          <a:xfrm>
            <a:off x="1766455" y="3779021"/>
            <a:ext cx="990599" cy="369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Flood</a:t>
            </a:r>
            <a:endParaRPr lang="en-US" b="1" dirty="0">
              <a:solidFill>
                <a:prstClr val="black"/>
              </a:solidFill>
            </a:endParaRPr>
          </a:p>
        </p:txBody>
      </p:sp>
      <p:sp>
        <p:nvSpPr>
          <p:cNvPr id="5" name="Rectangle 4"/>
          <p:cNvSpPr/>
          <p:nvPr/>
        </p:nvSpPr>
        <p:spPr>
          <a:xfrm>
            <a:off x="379268" y="3293920"/>
            <a:ext cx="1245177" cy="3636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Heavy Rain</a:t>
            </a:r>
            <a:endParaRPr lang="en-US" b="1" dirty="0">
              <a:solidFill>
                <a:prstClr val="black"/>
              </a:solidFill>
            </a:endParaRPr>
          </a:p>
        </p:txBody>
      </p:sp>
      <p:sp>
        <p:nvSpPr>
          <p:cNvPr id="11" name="Rectangle 10"/>
          <p:cNvSpPr/>
          <p:nvPr/>
        </p:nvSpPr>
        <p:spPr>
          <a:xfrm>
            <a:off x="344631" y="4343380"/>
            <a:ext cx="1245178" cy="387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Hurricanes</a:t>
            </a:r>
            <a:endParaRPr lang="en-US" b="1" dirty="0">
              <a:solidFill>
                <a:prstClr val="black"/>
              </a:solidFill>
            </a:endParaRPr>
          </a:p>
        </p:txBody>
      </p:sp>
      <p:sp>
        <p:nvSpPr>
          <p:cNvPr id="12" name="Rectangle 11"/>
          <p:cNvSpPr/>
          <p:nvPr/>
        </p:nvSpPr>
        <p:spPr>
          <a:xfrm>
            <a:off x="1783772" y="4906844"/>
            <a:ext cx="990600" cy="353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Wind</a:t>
            </a:r>
            <a:endParaRPr lang="en-US" b="1" dirty="0">
              <a:solidFill>
                <a:prstClr val="black"/>
              </a:solidFill>
            </a:endParaRPr>
          </a:p>
        </p:txBody>
      </p:sp>
      <p:sp>
        <p:nvSpPr>
          <p:cNvPr id="13" name="Rectangle 12"/>
          <p:cNvSpPr/>
          <p:nvPr/>
        </p:nvSpPr>
        <p:spPr>
          <a:xfrm>
            <a:off x="379268" y="2355272"/>
            <a:ext cx="1220931"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Dryness</a:t>
            </a:r>
            <a:endParaRPr lang="en-US" dirty="0">
              <a:solidFill>
                <a:prstClr val="white"/>
              </a:solidFill>
            </a:endParaRPr>
          </a:p>
        </p:txBody>
      </p:sp>
      <p:sp>
        <p:nvSpPr>
          <p:cNvPr id="14" name="Rectangle 13"/>
          <p:cNvSpPr/>
          <p:nvPr/>
        </p:nvSpPr>
        <p:spPr>
          <a:xfrm>
            <a:off x="379269" y="1477244"/>
            <a:ext cx="1245177" cy="363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Heat Wave</a:t>
            </a:r>
            <a:endParaRPr lang="en-US" b="1" dirty="0">
              <a:solidFill>
                <a:prstClr val="black"/>
              </a:solidFill>
            </a:endParaRPr>
          </a:p>
        </p:txBody>
      </p:sp>
      <p:sp>
        <p:nvSpPr>
          <p:cNvPr id="15" name="Rectangle 14"/>
          <p:cNvSpPr/>
          <p:nvPr/>
        </p:nvSpPr>
        <p:spPr>
          <a:xfrm>
            <a:off x="434686" y="5469082"/>
            <a:ext cx="1194089"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Cold Wave</a:t>
            </a:r>
            <a:endParaRPr lang="en-US" b="1" dirty="0">
              <a:solidFill>
                <a:prstClr val="black"/>
              </a:solidFill>
            </a:endParaRPr>
          </a:p>
        </p:txBody>
      </p:sp>
      <p:sp>
        <p:nvSpPr>
          <p:cNvPr id="16" name="Rectangle 15"/>
          <p:cNvSpPr/>
          <p:nvPr/>
        </p:nvSpPr>
        <p:spPr>
          <a:xfrm>
            <a:off x="1783772" y="457199"/>
            <a:ext cx="914400" cy="646331"/>
          </a:xfrm>
          <a:prstGeom prst="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Natural</a:t>
            </a:r>
          </a:p>
          <a:p>
            <a:pPr algn="ctr"/>
            <a:r>
              <a:rPr lang="en-US" b="1" dirty="0" smtClean="0">
                <a:solidFill>
                  <a:prstClr val="black"/>
                </a:solidFill>
              </a:rPr>
              <a:t>Hazard</a:t>
            </a:r>
            <a:endParaRPr lang="en-US" b="1" dirty="0">
              <a:solidFill>
                <a:prstClr val="black"/>
              </a:solidFill>
            </a:endParaRPr>
          </a:p>
        </p:txBody>
      </p:sp>
      <p:sp>
        <p:nvSpPr>
          <p:cNvPr id="17" name="Rectangle 16"/>
          <p:cNvSpPr/>
          <p:nvPr/>
        </p:nvSpPr>
        <p:spPr>
          <a:xfrm>
            <a:off x="1882485" y="5469082"/>
            <a:ext cx="874569"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Freeze</a:t>
            </a:r>
            <a:endParaRPr lang="en-US" b="1" dirty="0">
              <a:solidFill>
                <a:prstClr val="black"/>
              </a:solidFill>
            </a:endParaRPr>
          </a:p>
        </p:txBody>
      </p:sp>
      <p:cxnSp>
        <p:nvCxnSpPr>
          <p:cNvPr id="19" name="Straight Connector 18"/>
          <p:cNvCxnSpPr>
            <a:stCxn id="14" idx="3"/>
          </p:cNvCxnSpPr>
          <p:nvPr/>
        </p:nvCxnSpPr>
        <p:spPr>
          <a:xfrm>
            <a:off x="1624446" y="1659084"/>
            <a:ext cx="616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p:cNvCxnSpPr>
          <p:nvPr/>
        </p:nvCxnSpPr>
        <p:spPr>
          <a:xfrm>
            <a:off x="1600199" y="2507672"/>
            <a:ext cx="640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227116" y="2268684"/>
            <a:ext cx="6928" cy="238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227114" y="1659084"/>
            <a:ext cx="0" cy="223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 idx="3"/>
          </p:cNvCxnSpPr>
          <p:nvPr/>
        </p:nvCxnSpPr>
        <p:spPr>
          <a:xfrm flipV="1">
            <a:off x="1624445" y="3475759"/>
            <a:ext cx="63730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261753" y="3475759"/>
            <a:ext cx="1" cy="303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5" idx="3"/>
            <a:endCxn id="17" idx="1"/>
          </p:cNvCxnSpPr>
          <p:nvPr/>
        </p:nvCxnSpPr>
        <p:spPr>
          <a:xfrm>
            <a:off x="1628775" y="5659582"/>
            <a:ext cx="2537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276600" y="1494994"/>
            <a:ext cx="6928" cy="12828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4152900" y="457199"/>
            <a:ext cx="1066800" cy="646332"/>
          </a:xfrm>
          <a:prstGeom prst="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Natural </a:t>
            </a:r>
          </a:p>
          <a:p>
            <a:pPr algn="ctr"/>
            <a:r>
              <a:rPr lang="en-US" b="1" dirty="0" smtClean="0">
                <a:solidFill>
                  <a:prstClr val="black"/>
                </a:solidFill>
              </a:rPr>
              <a:t>Disasters</a:t>
            </a:r>
            <a:endParaRPr lang="en-US" b="1" dirty="0">
              <a:solidFill>
                <a:prstClr val="black"/>
              </a:solidFill>
            </a:endParaRPr>
          </a:p>
        </p:txBody>
      </p:sp>
      <p:sp>
        <p:nvSpPr>
          <p:cNvPr id="80" name="Rectangle 79"/>
          <p:cNvSpPr/>
          <p:nvPr/>
        </p:nvSpPr>
        <p:spPr>
          <a:xfrm>
            <a:off x="3657600" y="1219200"/>
            <a:ext cx="2057400" cy="5515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Agriculture: Crops, Livestock, Forests</a:t>
            </a:r>
            <a:r>
              <a:rPr lang="en-US" b="1" dirty="0" smtClean="0">
                <a:solidFill>
                  <a:prstClr val="white"/>
                </a:solidFill>
              </a:rPr>
              <a:t>:</a:t>
            </a:r>
            <a:endParaRPr lang="en-US" b="1" dirty="0">
              <a:solidFill>
                <a:prstClr val="white"/>
              </a:solidFill>
            </a:endParaRPr>
          </a:p>
        </p:txBody>
      </p:sp>
      <p:cxnSp>
        <p:nvCxnSpPr>
          <p:cNvPr id="83" name="Straight Arrow Connector 82"/>
          <p:cNvCxnSpPr>
            <a:endCxn id="80" idx="1"/>
          </p:cNvCxnSpPr>
          <p:nvPr/>
        </p:nvCxnSpPr>
        <p:spPr>
          <a:xfrm>
            <a:off x="3276600" y="1494994"/>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657600" y="1882491"/>
            <a:ext cx="2057400" cy="505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Water: Irrigation, Urban, Industrial</a:t>
            </a:r>
            <a:endParaRPr lang="en-US" b="1" dirty="0">
              <a:solidFill>
                <a:prstClr val="black"/>
              </a:solidFill>
            </a:endParaRPr>
          </a:p>
        </p:txBody>
      </p:sp>
      <p:cxnSp>
        <p:nvCxnSpPr>
          <p:cNvPr id="92" name="Straight Arrow Connector 91"/>
          <p:cNvCxnSpPr/>
          <p:nvPr/>
        </p:nvCxnSpPr>
        <p:spPr>
          <a:xfrm>
            <a:off x="3276600" y="2075587"/>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3657600" y="2507673"/>
            <a:ext cx="2064327" cy="5403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Ecosystems, </a:t>
            </a:r>
          </a:p>
          <a:p>
            <a:pPr algn="ctr"/>
            <a:r>
              <a:rPr lang="en-US" b="1" dirty="0" smtClean="0">
                <a:solidFill>
                  <a:prstClr val="black"/>
                </a:solidFill>
              </a:rPr>
              <a:t>Environment</a:t>
            </a:r>
          </a:p>
        </p:txBody>
      </p:sp>
      <p:cxnSp>
        <p:nvCxnSpPr>
          <p:cNvPr id="1027" name="Straight Arrow Connector 1026"/>
          <p:cNvCxnSpPr/>
          <p:nvPr/>
        </p:nvCxnSpPr>
        <p:spPr>
          <a:xfrm>
            <a:off x="3283527" y="2777836"/>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0" name="Rectangle 1029"/>
          <p:cNvSpPr/>
          <p:nvPr/>
        </p:nvSpPr>
        <p:spPr>
          <a:xfrm>
            <a:off x="4746913" y="3211980"/>
            <a:ext cx="1828800" cy="577434"/>
          </a:xfrm>
          <a:prstGeom prst="rect">
            <a:avLst/>
          </a:prstGeom>
          <a:solidFill>
            <a:schemeClr val="bg1"/>
          </a:solidFill>
          <a:ln w="381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Loss of life and</a:t>
            </a:r>
          </a:p>
          <a:p>
            <a:pPr algn="ctr"/>
            <a:r>
              <a:rPr lang="en-US" b="1" dirty="0" smtClean="0">
                <a:solidFill>
                  <a:prstClr val="black"/>
                </a:solidFill>
              </a:rPr>
              <a:t>Property</a:t>
            </a:r>
            <a:endParaRPr lang="en-US" b="1" dirty="0">
              <a:solidFill>
                <a:prstClr val="black"/>
              </a:solidFill>
            </a:endParaRPr>
          </a:p>
        </p:txBody>
      </p:sp>
      <p:sp>
        <p:nvSpPr>
          <p:cNvPr id="1044" name="Rectangle 1043"/>
          <p:cNvSpPr/>
          <p:nvPr/>
        </p:nvSpPr>
        <p:spPr>
          <a:xfrm>
            <a:off x="3534641" y="4208310"/>
            <a:ext cx="815687" cy="658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Storm</a:t>
            </a:r>
          </a:p>
          <a:p>
            <a:pPr algn="ctr"/>
            <a:r>
              <a:rPr lang="en-US" b="1" dirty="0" smtClean="0">
                <a:solidFill>
                  <a:prstClr val="black"/>
                </a:solidFill>
              </a:rPr>
              <a:t>Surge</a:t>
            </a:r>
            <a:endParaRPr lang="en-US" b="1" dirty="0">
              <a:solidFill>
                <a:prstClr val="black"/>
              </a:solidFill>
            </a:endParaRPr>
          </a:p>
        </p:txBody>
      </p:sp>
      <p:sp>
        <p:nvSpPr>
          <p:cNvPr id="1051" name="Rectangle 1050"/>
          <p:cNvSpPr/>
          <p:nvPr/>
        </p:nvSpPr>
        <p:spPr>
          <a:xfrm>
            <a:off x="6248401" y="4029929"/>
            <a:ext cx="2286000" cy="1214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Saline intrusion, </a:t>
            </a:r>
            <a:endParaRPr lang="en-US" b="1" dirty="0">
              <a:solidFill>
                <a:prstClr val="black"/>
              </a:solidFill>
            </a:endParaRPr>
          </a:p>
          <a:p>
            <a:pPr algn="ctr"/>
            <a:r>
              <a:rPr lang="en-US" b="1" dirty="0" smtClean="0">
                <a:solidFill>
                  <a:prstClr val="black"/>
                </a:solidFill>
              </a:rPr>
              <a:t>Beach erosion,</a:t>
            </a:r>
          </a:p>
          <a:p>
            <a:pPr algn="ctr"/>
            <a:r>
              <a:rPr lang="en-US" b="1" dirty="0" smtClean="0">
                <a:solidFill>
                  <a:prstClr val="black"/>
                </a:solidFill>
              </a:rPr>
              <a:t>Water contamination,</a:t>
            </a:r>
          </a:p>
          <a:p>
            <a:pPr algn="ctr"/>
            <a:r>
              <a:rPr lang="en-US" b="1" dirty="0" smtClean="0">
                <a:solidFill>
                  <a:prstClr val="black"/>
                </a:solidFill>
              </a:rPr>
              <a:t>Power disruption</a:t>
            </a:r>
            <a:endParaRPr lang="en-US" b="1" dirty="0">
              <a:solidFill>
                <a:prstClr val="black"/>
              </a:solidFill>
            </a:endParaRPr>
          </a:p>
        </p:txBody>
      </p:sp>
      <p:cxnSp>
        <p:nvCxnSpPr>
          <p:cNvPr id="1069" name="Straight Arrow Connector 1068"/>
          <p:cNvCxnSpPr>
            <a:endCxn id="1030" idx="1"/>
          </p:cNvCxnSpPr>
          <p:nvPr/>
        </p:nvCxnSpPr>
        <p:spPr>
          <a:xfrm>
            <a:off x="3283528" y="3500697"/>
            <a:ext cx="1463385"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72" name="Rectangle 1071"/>
          <p:cNvSpPr/>
          <p:nvPr/>
        </p:nvSpPr>
        <p:spPr>
          <a:xfrm>
            <a:off x="3692236" y="5469082"/>
            <a:ext cx="1882486"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Damage to Crops</a:t>
            </a:r>
            <a:endParaRPr lang="en-US" b="1" dirty="0">
              <a:solidFill>
                <a:prstClr val="black"/>
              </a:solidFill>
            </a:endParaRPr>
          </a:p>
        </p:txBody>
      </p:sp>
      <p:cxnSp>
        <p:nvCxnSpPr>
          <p:cNvPr id="9" name="Straight Arrow Connector 8"/>
          <p:cNvCxnSpPr>
            <a:endCxn id="1072" idx="1"/>
          </p:cNvCxnSpPr>
          <p:nvPr/>
        </p:nvCxnSpPr>
        <p:spPr>
          <a:xfrm>
            <a:off x="3257549" y="5659582"/>
            <a:ext cx="4346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24600" y="484909"/>
            <a:ext cx="1600200" cy="618622"/>
          </a:xfrm>
          <a:prstGeom prst="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prstClr val="black"/>
                </a:solidFill>
              </a:rPr>
              <a:t>Sectoral</a:t>
            </a:r>
            <a:r>
              <a:rPr lang="en-US" b="1" dirty="0" smtClean="0">
                <a:solidFill>
                  <a:prstClr val="black"/>
                </a:solidFill>
              </a:rPr>
              <a:t> </a:t>
            </a:r>
          </a:p>
          <a:p>
            <a:pPr algn="ctr"/>
            <a:r>
              <a:rPr lang="en-US" b="1" dirty="0" smtClean="0">
                <a:solidFill>
                  <a:prstClr val="black"/>
                </a:solidFill>
              </a:rPr>
              <a:t>Impacts</a:t>
            </a:r>
            <a:endParaRPr lang="en-US" b="1" dirty="0">
              <a:solidFill>
                <a:prstClr val="black"/>
              </a:solidFill>
            </a:endParaRPr>
          </a:p>
        </p:txBody>
      </p:sp>
      <p:sp>
        <p:nvSpPr>
          <p:cNvPr id="25" name="Rectangle 24"/>
          <p:cNvSpPr/>
          <p:nvPr/>
        </p:nvSpPr>
        <p:spPr>
          <a:xfrm>
            <a:off x="6096000" y="1201450"/>
            <a:ext cx="2057400" cy="5515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Loss of productivity</a:t>
            </a:r>
          </a:p>
          <a:p>
            <a:pPr algn="ctr"/>
            <a:r>
              <a:rPr lang="en-US" b="1" dirty="0" smtClean="0">
                <a:solidFill>
                  <a:prstClr val="black"/>
                </a:solidFill>
              </a:rPr>
              <a:t>Food security</a:t>
            </a:r>
            <a:endParaRPr lang="en-US" b="1" dirty="0">
              <a:solidFill>
                <a:prstClr val="black"/>
              </a:solidFill>
            </a:endParaRPr>
          </a:p>
        </p:txBody>
      </p:sp>
      <p:sp>
        <p:nvSpPr>
          <p:cNvPr id="26" name="Rectangle 25"/>
          <p:cNvSpPr/>
          <p:nvPr/>
        </p:nvSpPr>
        <p:spPr>
          <a:xfrm>
            <a:off x="6096000" y="1868418"/>
            <a:ext cx="2057400" cy="535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Competition, Quality, Efficiency</a:t>
            </a:r>
            <a:endParaRPr lang="en-US" b="1" dirty="0">
              <a:solidFill>
                <a:prstClr val="black"/>
              </a:solidFill>
            </a:endParaRPr>
          </a:p>
        </p:txBody>
      </p:sp>
      <p:sp>
        <p:nvSpPr>
          <p:cNvPr id="28" name="Rectangle 27"/>
          <p:cNvSpPr/>
          <p:nvPr/>
        </p:nvSpPr>
        <p:spPr>
          <a:xfrm>
            <a:off x="6096000" y="2507672"/>
            <a:ext cx="2057400" cy="540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Destruction of Biodiversity</a:t>
            </a:r>
            <a:endParaRPr lang="en-US" b="1" dirty="0">
              <a:solidFill>
                <a:prstClr val="black"/>
              </a:solidFill>
            </a:endParaRPr>
          </a:p>
        </p:txBody>
      </p:sp>
      <p:sp>
        <p:nvSpPr>
          <p:cNvPr id="29" name="Rectangle 28"/>
          <p:cNvSpPr/>
          <p:nvPr/>
        </p:nvSpPr>
        <p:spPr>
          <a:xfrm>
            <a:off x="6871855" y="3211980"/>
            <a:ext cx="1690255" cy="567041"/>
          </a:xfrm>
          <a:prstGeom prst="rect">
            <a:avLst/>
          </a:prstGeom>
          <a:solidFill>
            <a:schemeClr val="bg1"/>
          </a:solidFill>
          <a:ln w="38100"/>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smtClean="0">
                <a:solidFill>
                  <a:prstClr val="black"/>
                </a:solidFill>
              </a:rPr>
              <a:t>Quality of Life</a:t>
            </a:r>
            <a:endParaRPr lang="en-US" sz="2000" b="1" i="1" u="sng" dirty="0">
              <a:solidFill>
                <a:prstClr val="black"/>
              </a:solidFill>
            </a:endParaRPr>
          </a:p>
        </p:txBody>
      </p:sp>
      <p:cxnSp>
        <p:nvCxnSpPr>
          <p:cNvPr id="36" name="Straight Arrow Connector 35"/>
          <p:cNvCxnSpPr>
            <a:stCxn id="84" idx="3"/>
            <a:endCxn id="26" idx="1"/>
          </p:cNvCxnSpPr>
          <p:nvPr/>
        </p:nvCxnSpPr>
        <p:spPr>
          <a:xfrm>
            <a:off x="5715000" y="2135335"/>
            <a:ext cx="381000" cy="1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0" idx="3"/>
            <a:endCxn id="25" idx="1"/>
          </p:cNvCxnSpPr>
          <p:nvPr/>
        </p:nvCxnSpPr>
        <p:spPr>
          <a:xfrm flipV="1">
            <a:off x="5715000" y="1477244"/>
            <a:ext cx="381000" cy="17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3" idx="3"/>
            <a:endCxn id="28" idx="1"/>
          </p:cNvCxnSpPr>
          <p:nvPr/>
        </p:nvCxnSpPr>
        <p:spPr>
          <a:xfrm flipV="1">
            <a:off x="5721927" y="2777836"/>
            <a:ext cx="37407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8763000" y="1486119"/>
            <a:ext cx="0" cy="20965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63" idx="3"/>
          </p:cNvCxnSpPr>
          <p:nvPr/>
        </p:nvCxnSpPr>
        <p:spPr>
          <a:xfrm>
            <a:off x="8763000" y="3523557"/>
            <a:ext cx="0" cy="121815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763000" y="4741710"/>
            <a:ext cx="0" cy="91787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689762" y="4029928"/>
            <a:ext cx="1227859" cy="1014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Coastal</a:t>
            </a:r>
          </a:p>
          <a:p>
            <a:pPr algn="ctr"/>
            <a:r>
              <a:rPr lang="en-US" b="1" dirty="0" smtClean="0">
                <a:solidFill>
                  <a:prstClr val="black"/>
                </a:solidFill>
              </a:rPr>
              <a:t>Ecosystem</a:t>
            </a:r>
            <a:endParaRPr lang="en-US" b="1" dirty="0">
              <a:solidFill>
                <a:prstClr val="black"/>
              </a:solidFill>
            </a:endParaRPr>
          </a:p>
        </p:txBody>
      </p:sp>
      <p:cxnSp>
        <p:nvCxnSpPr>
          <p:cNvPr id="37" name="Straight Arrow Connector 36"/>
          <p:cNvCxnSpPr>
            <a:stCxn id="10" idx="3"/>
          </p:cNvCxnSpPr>
          <p:nvPr/>
        </p:nvCxnSpPr>
        <p:spPr>
          <a:xfrm flipV="1">
            <a:off x="5917621" y="4530410"/>
            <a:ext cx="330780" cy="6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5" idx="3"/>
          </p:cNvCxnSpPr>
          <p:nvPr/>
        </p:nvCxnSpPr>
        <p:spPr>
          <a:xfrm>
            <a:off x="8153400" y="1477244"/>
            <a:ext cx="609600" cy="8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6" idx="3"/>
          </p:cNvCxnSpPr>
          <p:nvPr/>
        </p:nvCxnSpPr>
        <p:spPr>
          <a:xfrm flipV="1">
            <a:off x="8153400" y="2135334"/>
            <a:ext cx="609600" cy="1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8" idx="3"/>
          </p:cNvCxnSpPr>
          <p:nvPr/>
        </p:nvCxnSpPr>
        <p:spPr>
          <a:xfrm>
            <a:off x="8153400" y="2777836"/>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072" idx="3"/>
          </p:cNvCxnSpPr>
          <p:nvPr/>
        </p:nvCxnSpPr>
        <p:spPr>
          <a:xfrm>
            <a:off x="5574722" y="5659582"/>
            <a:ext cx="31882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Left Arrow 62"/>
          <p:cNvSpPr/>
          <p:nvPr/>
        </p:nvSpPr>
        <p:spPr>
          <a:xfrm>
            <a:off x="8562110" y="3500697"/>
            <a:ext cx="200890" cy="45719"/>
          </a:xfrm>
          <a:prstGeom prst="lef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1" name="Straight Arrow Connector 70"/>
          <p:cNvCxnSpPr>
            <a:stCxn id="17" idx="3"/>
          </p:cNvCxnSpPr>
          <p:nvPr/>
        </p:nvCxnSpPr>
        <p:spPr>
          <a:xfrm>
            <a:off x="2757054" y="5659582"/>
            <a:ext cx="5264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 idx="3"/>
          </p:cNvCxnSpPr>
          <p:nvPr/>
        </p:nvCxnSpPr>
        <p:spPr>
          <a:xfrm flipV="1">
            <a:off x="2774372" y="5083489"/>
            <a:ext cx="50915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 idx="3"/>
          </p:cNvCxnSpPr>
          <p:nvPr/>
        </p:nvCxnSpPr>
        <p:spPr>
          <a:xfrm>
            <a:off x="2757054" y="3963687"/>
            <a:ext cx="5264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 idx="3"/>
          </p:cNvCxnSpPr>
          <p:nvPr/>
        </p:nvCxnSpPr>
        <p:spPr>
          <a:xfrm>
            <a:off x="2774372" y="2075587"/>
            <a:ext cx="5091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85258" y="2777838"/>
            <a:ext cx="1" cy="74571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3"/>
            <a:endCxn id="1044" idx="1"/>
          </p:cNvCxnSpPr>
          <p:nvPr/>
        </p:nvCxnSpPr>
        <p:spPr>
          <a:xfrm>
            <a:off x="1589809" y="4537341"/>
            <a:ext cx="194483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240972" y="4132633"/>
            <a:ext cx="6929" cy="375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251363" y="4530410"/>
            <a:ext cx="0" cy="376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44" idx="3"/>
            <a:endCxn id="10" idx="1"/>
          </p:cNvCxnSpPr>
          <p:nvPr/>
        </p:nvCxnSpPr>
        <p:spPr>
          <a:xfrm>
            <a:off x="4350328" y="4537342"/>
            <a:ext cx="3394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283527" y="3500697"/>
            <a:ext cx="1732" cy="21588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044" idx="0"/>
          </p:cNvCxnSpPr>
          <p:nvPr/>
        </p:nvCxnSpPr>
        <p:spPr>
          <a:xfrm flipH="1" flipV="1">
            <a:off x="3942484" y="3500697"/>
            <a:ext cx="1" cy="707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75713" y="3523556"/>
            <a:ext cx="296142" cy="0"/>
          </a:xfrm>
          <a:prstGeom prst="straightConnector1">
            <a:avLst/>
          </a:prstGeom>
          <a:ln w="28575">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1" idx="3"/>
          </p:cNvCxnSpPr>
          <p:nvPr/>
        </p:nvCxnSpPr>
        <p:spPr>
          <a:xfrm>
            <a:off x="8534401" y="4637255"/>
            <a:ext cx="2285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593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52400"/>
            <a:ext cx="8534400" cy="1066800"/>
          </a:xfrm>
        </p:spPr>
        <p:txBody>
          <a:bodyPr/>
          <a:lstStyle/>
          <a:p>
            <a:pPr eaLnBrk="1" hangingPunct="1"/>
            <a:r>
              <a:rPr lang="en-US" sz="3200" dirty="0" err="1" smtClean="0">
                <a:latin typeface="Arial" charset="0"/>
                <a:cs typeface="Arial" charset="0"/>
              </a:rPr>
              <a:t>Agroclimatic</a:t>
            </a:r>
            <a:r>
              <a:rPr lang="en-US" sz="3200" dirty="0" smtClean="0">
                <a:latin typeface="Arial" charset="0"/>
                <a:cs typeface="Arial" charset="0"/>
              </a:rPr>
              <a:t> System</a:t>
            </a:r>
            <a:br>
              <a:rPr lang="en-US" sz="3200" dirty="0" smtClean="0">
                <a:latin typeface="Arial" charset="0"/>
                <a:cs typeface="Arial" charset="0"/>
              </a:rPr>
            </a:br>
            <a:r>
              <a:rPr lang="en-US" sz="3200" dirty="0" smtClean="0">
                <a:latin typeface="Arial" charset="0"/>
                <a:cs typeface="Arial" charset="0"/>
              </a:rPr>
              <a:t>Communication of Information--Needs</a:t>
            </a:r>
          </a:p>
        </p:txBody>
      </p:sp>
      <p:sp>
        <p:nvSpPr>
          <p:cNvPr id="59395" name="Rectangle 3"/>
          <p:cNvSpPr>
            <a:spLocks noGrp="1" noChangeArrowheads="1"/>
          </p:cNvSpPr>
          <p:nvPr>
            <p:ph idx="1"/>
          </p:nvPr>
        </p:nvSpPr>
        <p:spPr>
          <a:xfrm>
            <a:off x="152400" y="1828800"/>
            <a:ext cx="8839200" cy="4724400"/>
          </a:xfrm>
        </p:spPr>
        <p:txBody>
          <a:bodyPr rtlCol="0">
            <a:noAutofit/>
          </a:bodyPr>
          <a:lstStyle/>
          <a:p>
            <a:pPr eaLnBrk="1" fontAlgn="auto" hangingPunct="1">
              <a:spcAft>
                <a:spcPts val="0"/>
              </a:spcAft>
              <a:buClr>
                <a:schemeClr val="accent3"/>
              </a:buClr>
              <a:buFont typeface="Wingdings" pitchFamily="2" charset="2"/>
              <a:buChar char="Ø"/>
              <a:defRPr/>
            </a:pPr>
            <a:r>
              <a:rPr lang="en-US" sz="2400" dirty="0">
                <a:latin typeface="Arial" pitchFamily="34" charset="0"/>
                <a:cs typeface="Arial" pitchFamily="34" charset="0"/>
              </a:rPr>
              <a:t>Information for farmers/local decision </a:t>
            </a:r>
            <a:r>
              <a:rPr lang="en-US" sz="2400" dirty="0" smtClean="0">
                <a:latin typeface="Arial" pitchFamily="34" charset="0"/>
                <a:cs typeface="Arial" pitchFamily="34" charset="0"/>
              </a:rPr>
              <a:t>makers:</a:t>
            </a:r>
          </a:p>
          <a:p>
            <a:pPr marL="0" indent="0" eaLnBrk="1" fontAlgn="auto" hangingPunct="1">
              <a:spcAft>
                <a:spcPts val="0"/>
              </a:spcAft>
              <a:buClr>
                <a:schemeClr val="accent3"/>
              </a:buClr>
              <a:buFont typeface="Wingdings 2"/>
              <a:buNone/>
              <a:defRPr/>
            </a:pPr>
            <a:r>
              <a:rPr lang="en-US" sz="2400" dirty="0" smtClean="0">
                <a:latin typeface="Arial" pitchFamily="34" charset="0"/>
                <a:cs typeface="Arial" pitchFamily="34" charset="0"/>
              </a:rPr>
              <a:t>   -- Relevant, timely and user-friendly</a:t>
            </a:r>
            <a:endParaRPr lang="en-US" sz="2400" dirty="0">
              <a:latin typeface="Arial" pitchFamily="34" charset="0"/>
              <a:cs typeface="Arial" pitchFamily="34" charset="0"/>
            </a:endParaRPr>
          </a:p>
          <a:p>
            <a:pPr eaLnBrk="1" fontAlgn="auto" hangingPunct="1">
              <a:spcAft>
                <a:spcPts val="0"/>
              </a:spcAft>
              <a:buClr>
                <a:schemeClr val="accent3"/>
              </a:buClr>
              <a:buFont typeface="Wingdings" pitchFamily="2" charset="2"/>
              <a:buChar char="Ø"/>
              <a:defRPr/>
            </a:pPr>
            <a:r>
              <a:rPr lang="en-US" sz="2400" dirty="0">
                <a:latin typeface="Arial" pitchFamily="34" charset="0"/>
                <a:cs typeface="Arial" pitchFamily="34" charset="0"/>
              </a:rPr>
              <a:t>Advisories on </a:t>
            </a:r>
            <a:r>
              <a:rPr lang="en-US" sz="2400" dirty="0" smtClean="0">
                <a:latin typeface="Arial" pitchFamily="34" charset="0"/>
                <a:cs typeface="Arial" pitchFamily="34" charset="0"/>
              </a:rPr>
              <a:t>farm management:</a:t>
            </a:r>
          </a:p>
          <a:p>
            <a:pPr marL="0" indent="0" eaLnBrk="1" fontAlgn="auto" hangingPunct="1">
              <a:spcAft>
                <a:spcPts val="0"/>
              </a:spcAft>
              <a:buClr>
                <a:schemeClr val="accent3"/>
              </a:buClr>
              <a:buFont typeface="Wingdings 2"/>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  -- Planting/harvesting </a:t>
            </a:r>
            <a:r>
              <a:rPr lang="en-US" sz="2400" dirty="0">
                <a:latin typeface="Arial" pitchFamily="34" charset="0"/>
                <a:cs typeface="Arial" pitchFamily="34" charset="0"/>
              </a:rPr>
              <a:t>dates </a:t>
            </a:r>
            <a:r>
              <a:rPr lang="en-US" sz="2400" dirty="0" smtClean="0">
                <a:latin typeface="Arial" pitchFamily="34" charset="0"/>
                <a:cs typeface="Arial" pitchFamily="34" charset="0"/>
              </a:rPr>
              <a:t>, disease spraying</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0" indent="0" eaLnBrk="1" fontAlgn="auto" hangingPunct="1">
              <a:spcAft>
                <a:spcPts val="0"/>
              </a:spcAft>
              <a:buClr>
                <a:schemeClr val="accent3"/>
              </a:buClr>
              <a:buFont typeface="Wingdings 2"/>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      irrigation scheduling etc.   </a:t>
            </a:r>
          </a:p>
          <a:p>
            <a:pPr eaLnBrk="1" fontAlgn="auto" hangingPunct="1">
              <a:spcAft>
                <a:spcPts val="0"/>
              </a:spcAft>
              <a:buClr>
                <a:schemeClr val="accent3"/>
              </a:buClr>
              <a:buFont typeface="Wingdings" pitchFamily="2" charset="2"/>
              <a:buChar char="Ø"/>
              <a:defRPr/>
            </a:pPr>
            <a:r>
              <a:rPr lang="en-US" sz="2400" dirty="0" smtClean="0">
                <a:latin typeface="Arial" pitchFamily="34" charset="0"/>
                <a:cs typeface="Arial" pitchFamily="34" charset="0"/>
              </a:rPr>
              <a:t>Early warning alerts of extreme weather events</a:t>
            </a:r>
          </a:p>
          <a:p>
            <a:pPr eaLnBrk="1" fontAlgn="auto" hangingPunct="1">
              <a:spcAft>
                <a:spcPts val="0"/>
              </a:spcAft>
              <a:buClr>
                <a:schemeClr val="accent3"/>
              </a:buClr>
              <a:buFont typeface="Wingdings" pitchFamily="2" charset="2"/>
              <a:buChar char="Ø"/>
              <a:defRPr/>
            </a:pPr>
            <a:r>
              <a:rPr lang="en-US" sz="2400" dirty="0" smtClean="0">
                <a:latin typeface="Arial" pitchFamily="34" charset="0"/>
                <a:cs typeface="Arial" pitchFamily="34" charset="0"/>
              </a:rPr>
              <a:t>Improved short-term to long-range outlook for agriculture</a:t>
            </a:r>
            <a:endParaRPr lang="en-US" sz="2400" dirty="0">
              <a:latin typeface="Arial" pitchFamily="34" charset="0"/>
              <a:cs typeface="Arial" pitchFamily="34" charset="0"/>
            </a:endParaRPr>
          </a:p>
          <a:p>
            <a:pPr eaLnBrk="1" fontAlgn="auto" hangingPunct="1">
              <a:spcAft>
                <a:spcPts val="0"/>
              </a:spcAft>
              <a:buClr>
                <a:schemeClr val="accent3"/>
              </a:buClr>
              <a:buFont typeface="Wingdings" pitchFamily="2" charset="2"/>
              <a:buChar char="Ø"/>
              <a:defRPr/>
            </a:pPr>
            <a:r>
              <a:rPr lang="en-US" sz="2400" dirty="0">
                <a:latin typeface="Arial" pitchFamily="34" charset="0"/>
                <a:cs typeface="Arial" pitchFamily="34" charset="0"/>
              </a:rPr>
              <a:t>Media reporting (telephone, newspaper, radio, TV, mail, Internet) of forecasts, early-alert warnings and advisories</a:t>
            </a:r>
          </a:p>
        </p:txBody>
      </p:sp>
    </p:spTree>
    <p:extLst>
      <p:ext uri="{BB962C8B-B14F-4D97-AF65-F5344CB8AC3E}">
        <p14:creationId xmlns="" xmlns:p14="http://schemas.microsoft.com/office/powerpoint/2010/main" val="3112240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27" y="0"/>
            <a:ext cx="9169400" cy="6877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805055"/>
            <a:ext cx="3810000" cy="369332"/>
          </a:xfrm>
          <a:prstGeom prst="rect">
            <a:avLst/>
          </a:prstGeom>
          <a:noFill/>
        </p:spPr>
        <p:txBody>
          <a:bodyPr wrap="square" rtlCol="0">
            <a:spAutoFit/>
          </a:bodyPr>
          <a:lstStyle/>
          <a:p>
            <a:r>
              <a:rPr lang="en-US" b="1" dirty="0" smtClean="0">
                <a:solidFill>
                  <a:prstClr val="black"/>
                </a:solidFill>
              </a:rPr>
              <a:t>Web server operational since 2003</a:t>
            </a:r>
            <a:endParaRPr lang="en-US" b="1" dirty="0">
              <a:solidFill>
                <a:prstClr val="black"/>
              </a:solidFill>
            </a:endParaRPr>
          </a:p>
        </p:txBody>
      </p:sp>
      <p:sp>
        <p:nvSpPr>
          <p:cNvPr id="3" name="Rectangle 2"/>
          <p:cNvSpPr/>
          <p:nvPr/>
        </p:nvSpPr>
        <p:spPr>
          <a:xfrm>
            <a:off x="1281545" y="2286000"/>
            <a:ext cx="2515047" cy="369332"/>
          </a:xfrm>
          <a:prstGeom prst="rect">
            <a:avLst/>
          </a:prstGeom>
        </p:spPr>
        <p:txBody>
          <a:bodyPr wrap="none">
            <a:spAutoFit/>
          </a:bodyPr>
          <a:lstStyle/>
          <a:p>
            <a:r>
              <a:rPr lang="en-US" dirty="0">
                <a:solidFill>
                  <a:prstClr val="black"/>
                </a:solidFill>
              </a:rPr>
              <a:t>http://www.wamis.org/</a:t>
            </a:r>
          </a:p>
        </p:txBody>
      </p:sp>
    </p:spTree>
    <p:extLst>
      <p:ext uri="{BB962C8B-B14F-4D97-AF65-F5344CB8AC3E}">
        <p14:creationId xmlns="" xmlns:p14="http://schemas.microsoft.com/office/powerpoint/2010/main" val="128270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447800"/>
          </a:xfrm>
        </p:spPr>
        <p:txBody>
          <a:bodyPr>
            <a:normAutofit/>
          </a:bodyPr>
          <a:lstStyle/>
          <a:p>
            <a:pPr algn="ctr" eaLnBrk="1" fontAlgn="auto" hangingPunct="1">
              <a:spcAft>
                <a:spcPts val="0"/>
              </a:spcAft>
              <a:defRPr/>
            </a:pPr>
            <a:r>
              <a:rPr lang="en-US" dirty="0" smtClean="0"/>
              <a:t>   </a:t>
            </a:r>
            <a:r>
              <a:rPr lang="en-US" sz="3200" b="1" dirty="0" smtClean="0"/>
              <a:t>World </a:t>
            </a:r>
            <a:r>
              <a:rPr lang="en-US" sz="3200" b="1" dirty="0" err="1" smtClean="0"/>
              <a:t>AgroMeteorological</a:t>
            </a:r>
            <a:r>
              <a:rPr lang="en-US" sz="3200" b="1" dirty="0" smtClean="0"/>
              <a:t> Information Service (WAMIS)</a:t>
            </a:r>
            <a:endParaRPr lang="en-US" sz="3200" b="1" dirty="0"/>
          </a:p>
        </p:txBody>
      </p:sp>
      <p:sp>
        <p:nvSpPr>
          <p:cNvPr id="221187" name="Content Placeholder 2"/>
          <p:cNvSpPr>
            <a:spLocks noGrp="1"/>
          </p:cNvSpPr>
          <p:nvPr>
            <p:ph idx="1"/>
          </p:nvPr>
        </p:nvSpPr>
        <p:spPr>
          <a:xfrm>
            <a:off x="381000" y="2057400"/>
            <a:ext cx="8229600" cy="4495800"/>
          </a:xfrm>
        </p:spPr>
        <p:txBody>
          <a:bodyPr/>
          <a:lstStyle/>
          <a:p>
            <a:pPr eaLnBrk="1" hangingPunct="1"/>
            <a:r>
              <a:rPr lang="en-US" sz="2400" dirty="0" smtClean="0">
                <a:latin typeface="Arial" pitchFamily="34" charset="0"/>
                <a:cs typeface="Arial" pitchFamily="34" charset="0"/>
              </a:rPr>
              <a:t>WAMIS has been operational since 2003.</a:t>
            </a:r>
          </a:p>
          <a:p>
            <a:pPr eaLnBrk="1" hangingPunct="1"/>
            <a:r>
              <a:rPr lang="en-US" sz="2400" dirty="0" smtClean="0">
                <a:latin typeface="Arial" pitchFamily="34" charset="0"/>
                <a:cs typeface="Arial" pitchFamily="34" charset="0"/>
              </a:rPr>
              <a:t>Currently, </a:t>
            </a:r>
            <a:r>
              <a:rPr lang="en-US" sz="2400" dirty="0" smtClean="0">
                <a:latin typeface="Arial" pitchFamily="34" charset="0"/>
                <a:cs typeface="Arial" pitchFamily="34" charset="0"/>
              </a:rPr>
              <a:t>56 </a:t>
            </a:r>
            <a:r>
              <a:rPr lang="en-US" sz="2400" dirty="0" smtClean="0">
                <a:latin typeface="Arial" pitchFamily="34" charset="0"/>
                <a:cs typeface="Arial" pitchFamily="34" charset="0"/>
              </a:rPr>
              <a:t>countries and organizations from all regions of the world use WAMIS as the host server for advisories, bulletins, tools, and resources .</a:t>
            </a:r>
          </a:p>
          <a:p>
            <a:pPr eaLnBrk="1" hangingPunct="1"/>
            <a:r>
              <a:rPr lang="en-US" sz="2400" dirty="0" smtClean="0">
                <a:latin typeface="Arial" pitchFamily="34" charset="0"/>
                <a:cs typeface="Arial" pitchFamily="34" charset="0"/>
              </a:rPr>
              <a:t>These products and resources are archived on the WAMIS server for retrieval by the global user community. </a:t>
            </a:r>
          </a:p>
          <a:p>
            <a:pPr eaLnBrk="1" hangingPunct="1"/>
            <a:r>
              <a:rPr lang="en-US" sz="2400" dirty="0" smtClean="0">
                <a:latin typeface="Arial" pitchFamily="34" charset="0"/>
                <a:cs typeface="Arial" pitchFamily="34" charset="0"/>
              </a:rPr>
              <a:t>Original WAMIS web server managed by WMO Agricultural Meteorology Division</a:t>
            </a:r>
          </a:p>
          <a:p>
            <a:pPr eaLnBrk="1" hangingPunct="1"/>
            <a:r>
              <a:rPr lang="en-US" sz="2400" dirty="0">
                <a:latin typeface="Arial" pitchFamily="34" charset="0"/>
                <a:cs typeface="Arial" pitchFamily="34" charset="0"/>
              </a:rPr>
              <a:t>http://www.wamis.org/</a:t>
            </a:r>
            <a:endParaRPr lang="en-US" sz="2400" dirty="0" smtClean="0">
              <a:latin typeface="Arial" pitchFamily="34" charset="0"/>
              <a:cs typeface="Arial" pitchFamily="34" charset="0"/>
            </a:endParaRPr>
          </a:p>
        </p:txBody>
      </p:sp>
    </p:spTree>
    <p:extLst>
      <p:ext uri="{BB962C8B-B14F-4D97-AF65-F5344CB8AC3E}">
        <p14:creationId xmlns="" xmlns:p14="http://schemas.microsoft.com/office/powerpoint/2010/main" val="120103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Natural Hazards and Agriculture</a:t>
            </a:r>
          </a:p>
        </p:txBody>
      </p:sp>
      <p:sp>
        <p:nvSpPr>
          <p:cNvPr id="3" name="Content Placeholder 2"/>
          <p:cNvSpPr>
            <a:spLocks noGrp="1"/>
          </p:cNvSpPr>
          <p:nvPr>
            <p:ph idx="1"/>
          </p:nvPr>
        </p:nvSpPr>
        <p:spPr>
          <a:xfrm>
            <a:off x="457200" y="1600200"/>
            <a:ext cx="8229600" cy="4724400"/>
          </a:xfrm>
        </p:spPr>
        <p:txBody>
          <a:bodyPr/>
          <a:lstStyle/>
          <a:p>
            <a:r>
              <a:rPr lang="en-US" sz="2400" dirty="0"/>
              <a:t>How do we significantly increase agricultural production without further stressing our environment; or destroying our natural forests and further threatening endangered species; and, without further diminishing our water resources to feed a world population, which is expected to increase from </a:t>
            </a:r>
            <a:r>
              <a:rPr lang="en-US" sz="2400" dirty="0" smtClean="0"/>
              <a:t>under </a:t>
            </a:r>
            <a:r>
              <a:rPr lang="en-US" sz="2400" dirty="0"/>
              <a:t>7 billion to about 9 billion by 2050? </a:t>
            </a:r>
            <a:endParaRPr lang="en-US" sz="2400" dirty="0" smtClean="0"/>
          </a:p>
          <a:p>
            <a:r>
              <a:rPr lang="en-US" sz="2400" dirty="0"/>
              <a:t>FAO </a:t>
            </a:r>
            <a:r>
              <a:rPr lang="en-US" sz="2400" dirty="0" smtClean="0"/>
              <a:t>concluded that </a:t>
            </a:r>
            <a:r>
              <a:rPr lang="en-US" sz="2400" dirty="0"/>
              <a:t>global food production must rise by 70% by 2050 to </a:t>
            </a:r>
            <a:r>
              <a:rPr lang="en-US" sz="2400" dirty="0" smtClean="0"/>
              <a:t>meet the demands of world population growth of </a:t>
            </a:r>
            <a:r>
              <a:rPr lang="en-US" sz="2400" dirty="0"/>
              <a:t>more than 30%. About 80% of this increased production must </a:t>
            </a:r>
            <a:r>
              <a:rPr lang="en-US" sz="2400" dirty="0" smtClean="0"/>
              <a:t>come from </a:t>
            </a:r>
            <a:r>
              <a:rPr lang="en-US" sz="2400" dirty="0"/>
              <a:t>existing arable land through higher yields.</a:t>
            </a:r>
          </a:p>
          <a:p>
            <a:endParaRPr lang="en-US" sz="2800" dirty="0"/>
          </a:p>
        </p:txBody>
      </p:sp>
    </p:spTree>
    <p:extLst>
      <p:ext uri="{BB962C8B-B14F-4D97-AF65-F5344CB8AC3E}">
        <p14:creationId xmlns="" xmlns:p14="http://schemas.microsoft.com/office/powerpoint/2010/main" val="2970037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152400"/>
            <a:ext cx="8229600" cy="685800"/>
          </a:xfrm>
        </p:spPr>
        <p:txBody>
          <a:bodyPr/>
          <a:lstStyle/>
          <a:p>
            <a:pPr algn="ctr" eaLnBrk="1" hangingPunct="1"/>
            <a:r>
              <a:rPr lang="en-US" sz="2800" b="1" dirty="0" smtClean="0">
                <a:latin typeface="Times New Roman" pitchFamily="18" charset="0"/>
                <a:cs typeface="Times New Roman" pitchFamily="18" charset="0"/>
              </a:rPr>
              <a:t>Agro-Met Decision Support System</a:t>
            </a:r>
          </a:p>
        </p:txBody>
      </p:sp>
      <p:pic>
        <p:nvPicPr>
          <p:cNvPr id="24579"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4419600" y="3657600"/>
            <a:ext cx="847725" cy="1371600"/>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582" name="Rectangle 4"/>
          <p:cNvSpPr>
            <a:spLocks noChangeArrowheads="1"/>
          </p:cNvSpPr>
          <p:nvPr/>
        </p:nvSpPr>
        <p:spPr bwMode="auto">
          <a:xfrm>
            <a:off x="762000" y="762000"/>
            <a:ext cx="7924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i="1" u="sng" dirty="0" smtClean="0">
                <a:solidFill>
                  <a:srgbClr val="000000"/>
                </a:solidFill>
                <a:latin typeface="Times New Roman" pitchFamily="18" charset="0"/>
                <a:cs typeface="Times New Roman" pitchFamily="18" charset="0"/>
              </a:rPr>
              <a:t>World </a:t>
            </a:r>
            <a:r>
              <a:rPr lang="en-US" sz="2400" b="1" i="1" u="sng" dirty="0" err="1" smtClean="0">
                <a:solidFill>
                  <a:srgbClr val="000000"/>
                </a:solidFill>
                <a:latin typeface="Times New Roman" pitchFamily="18" charset="0"/>
                <a:cs typeface="Times New Roman" pitchFamily="18" charset="0"/>
              </a:rPr>
              <a:t>AgroMeteorological</a:t>
            </a:r>
            <a:r>
              <a:rPr lang="en-US" sz="2400" b="1" i="1" u="sng" dirty="0" smtClean="0">
                <a:solidFill>
                  <a:srgbClr val="000000"/>
                </a:solidFill>
                <a:latin typeface="Times New Roman" pitchFamily="18" charset="0"/>
                <a:cs typeface="Times New Roman" pitchFamily="18" charset="0"/>
              </a:rPr>
              <a:t>  Information System (WAMIS) </a:t>
            </a:r>
          </a:p>
        </p:txBody>
      </p:sp>
      <p:sp>
        <p:nvSpPr>
          <p:cNvPr id="24583" name="Rectangle 5"/>
          <p:cNvSpPr>
            <a:spLocks noChangeArrowheads="1"/>
          </p:cNvSpPr>
          <p:nvPr/>
        </p:nvSpPr>
        <p:spPr bwMode="auto">
          <a:xfrm>
            <a:off x="6172200" y="1447800"/>
            <a:ext cx="8636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dirty="0" smtClean="0">
                <a:solidFill>
                  <a:srgbClr val="000000"/>
                </a:solidFill>
                <a:cs typeface="Arial" charset="0"/>
              </a:rPr>
              <a:t>IBIMET</a:t>
            </a:r>
          </a:p>
        </p:txBody>
      </p:sp>
      <p:sp>
        <p:nvSpPr>
          <p:cNvPr id="24584" name="Rectangle 6"/>
          <p:cNvSpPr>
            <a:spLocks noChangeArrowheads="1"/>
          </p:cNvSpPr>
          <p:nvPr/>
        </p:nvSpPr>
        <p:spPr bwMode="auto">
          <a:xfrm>
            <a:off x="2133600" y="1447800"/>
            <a:ext cx="144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b="1" dirty="0" smtClean="0">
                <a:solidFill>
                  <a:srgbClr val="000000"/>
                </a:solidFill>
                <a:cs typeface="Arial" charset="0"/>
              </a:rPr>
              <a:t>SNU/NCAM</a:t>
            </a:r>
          </a:p>
        </p:txBody>
      </p:sp>
      <p:sp>
        <p:nvSpPr>
          <p:cNvPr id="24585" name="TextBox 9"/>
          <p:cNvSpPr txBox="1">
            <a:spLocks noChangeArrowheads="1"/>
          </p:cNvSpPr>
          <p:nvPr/>
        </p:nvSpPr>
        <p:spPr bwMode="auto">
          <a:xfrm>
            <a:off x="4419600" y="1295400"/>
            <a:ext cx="762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fontAlgn="base" hangingPunct="1">
              <a:spcBef>
                <a:spcPct val="0"/>
              </a:spcBef>
              <a:spcAft>
                <a:spcPct val="0"/>
              </a:spcAft>
            </a:pPr>
            <a:r>
              <a:rPr lang="en-US" b="1" dirty="0" smtClean="0">
                <a:solidFill>
                  <a:prstClr val="black"/>
                </a:solidFill>
              </a:rPr>
              <a:t>GMU</a:t>
            </a:r>
          </a:p>
        </p:txBody>
      </p:sp>
      <p:sp>
        <p:nvSpPr>
          <p:cNvPr id="16" name="Left-Right Arrow 15"/>
          <p:cNvSpPr/>
          <p:nvPr/>
        </p:nvSpPr>
        <p:spPr>
          <a:xfrm>
            <a:off x="3276600" y="3886200"/>
            <a:ext cx="10668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Up-Down Arrow 16"/>
          <p:cNvSpPr/>
          <p:nvPr/>
        </p:nvSpPr>
        <p:spPr>
          <a:xfrm flipH="1">
            <a:off x="4800600" y="2971800"/>
            <a:ext cx="76198"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590" name="Rectangle 2"/>
          <p:cNvSpPr>
            <a:spLocks noChangeArrowheads="1"/>
          </p:cNvSpPr>
          <p:nvPr/>
        </p:nvSpPr>
        <p:spPr bwMode="auto">
          <a:xfrm>
            <a:off x="152400" y="5334000"/>
            <a:ext cx="87630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b="1" dirty="0" smtClean="0">
                <a:solidFill>
                  <a:prstClr val="black"/>
                </a:solidFill>
                <a:cs typeface="Times New Roman" pitchFamily="18" charset="0"/>
              </a:rPr>
              <a:t>Six WAMIS servers:  1) George Mason University (GMU), Fairfax, VA, USA;  2) Seoul National University (SNU)/National  Center  for Agricultural  Meteorology (NCAM), Seoul, Korea;  3) the Institute for </a:t>
            </a:r>
            <a:r>
              <a:rPr lang="en-US" sz="1400" b="1" dirty="0" err="1" smtClean="0">
                <a:solidFill>
                  <a:prstClr val="black"/>
                </a:solidFill>
                <a:cs typeface="Times New Roman" pitchFamily="18" charset="0"/>
              </a:rPr>
              <a:t>BioMeteorology</a:t>
            </a:r>
            <a:r>
              <a:rPr lang="en-US" sz="1400" b="1" dirty="0" smtClean="0">
                <a:solidFill>
                  <a:prstClr val="black"/>
                </a:solidFill>
                <a:cs typeface="Times New Roman" pitchFamily="18" charset="0"/>
              </a:rPr>
              <a:t>  (IBIMET), Bologna, Italy; 4) University of Southern Queensland (USQ), Australia; 5) University of Campinas (UC), Brazil; and,  6) Agricultural Research Council (ARC), Pretoria, South Africa. These WAMIS servers are interlinked to develop a “</a:t>
            </a:r>
            <a:r>
              <a:rPr lang="en-US" sz="1400" b="1" i="1" dirty="0" smtClean="0">
                <a:solidFill>
                  <a:prstClr val="black"/>
                </a:solidFill>
                <a:cs typeface="Times New Roman" pitchFamily="18" charset="0"/>
              </a:rPr>
              <a:t>seamless decision support system for DBM, models and resources, and, DSS tools”</a:t>
            </a:r>
            <a:r>
              <a:rPr lang="en-US" sz="1400" b="1" dirty="0" smtClean="0">
                <a:solidFill>
                  <a:prstClr val="black"/>
                </a:solidFill>
                <a:cs typeface="Times New Roman" pitchFamily="18" charset="0"/>
              </a:rPr>
              <a:t>.</a:t>
            </a:r>
          </a:p>
        </p:txBody>
      </p:sp>
      <p:pic>
        <p:nvPicPr>
          <p:cNvPr id="2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43400" y="1600200"/>
            <a:ext cx="84772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0" y="3352800"/>
            <a:ext cx="84772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48400" y="3352800"/>
            <a:ext cx="84772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0" y="1752600"/>
            <a:ext cx="84772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48400" y="1752600"/>
            <a:ext cx="84772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572000" y="4953000"/>
            <a:ext cx="533400" cy="369332"/>
          </a:xfrm>
          <a:prstGeom prst="rect">
            <a:avLst/>
          </a:prstGeom>
          <a:noFill/>
        </p:spPr>
        <p:txBody>
          <a:bodyPr wrap="square" rtlCol="0">
            <a:spAutoFit/>
          </a:bodyPr>
          <a:lstStyle/>
          <a:p>
            <a:r>
              <a:rPr lang="en-US" b="1" dirty="0" smtClean="0">
                <a:solidFill>
                  <a:prstClr val="black"/>
                </a:solidFill>
              </a:rPr>
              <a:t>UC</a:t>
            </a:r>
            <a:endParaRPr lang="en-US" b="1" dirty="0">
              <a:solidFill>
                <a:prstClr val="black"/>
              </a:solidFill>
            </a:endParaRPr>
          </a:p>
        </p:txBody>
      </p:sp>
      <p:sp>
        <p:nvSpPr>
          <p:cNvPr id="28" name="TextBox 27"/>
          <p:cNvSpPr txBox="1"/>
          <p:nvPr/>
        </p:nvSpPr>
        <p:spPr>
          <a:xfrm>
            <a:off x="6553200" y="4724400"/>
            <a:ext cx="685800" cy="369332"/>
          </a:xfrm>
          <a:prstGeom prst="rect">
            <a:avLst/>
          </a:prstGeom>
          <a:noFill/>
        </p:spPr>
        <p:txBody>
          <a:bodyPr wrap="square" rtlCol="0">
            <a:spAutoFit/>
          </a:bodyPr>
          <a:lstStyle/>
          <a:p>
            <a:r>
              <a:rPr lang="en-US" b="1" dirty="0" smtClean="0">
                <a:solidFill>
                  <a:prstClr val="black"/>
                </a:solidFill>
              </a:rPr>
              <a:t>ARC</a:t>
            </a:r>
            <a:endParaRPr lang="en-US" b="1" dirty="0">
              <a:solidFill>
                <a:prstClr val="black"/>
              </a:solidFill>
            </a:endParaRPr>
          </a:p>
        </p:txBody>
      </p:sp>
      <p:sp>
        <p:nvSpPr>
          <p:cNvPr id="29" name="TextBox 28"/>
          <p:cNvSpPr txBox="1"/>
          <p:nvPr/>
        </p:nvSpPr>
        <p:spPr>
          <a:xfrm>
            <a:off x="2514600" y="4800600"/>
            <a:ext cx="685800" cy="369332"/>
          </a:xfrm>
          <a:prstGeom prst="rect">
            <a:avLst/>
          </a:prstGeom>
          <a:noFill/>
        </p:spPr>
        <p:txBody>
          <a:bodyPr wrap="square" rtlCol="0">
            <a:spAutoFit/>
          </a:bodyPr>
          <a:lstStyle/>
          <a:p>
            <a:r>
              <a:rPr lang="en-US" b="1" dirty="0" smtClean="0">
                <a:solidFill>
                  <a:prstClr val="black"/>
                </a:solidFill>
              </a:rPr>
              <a:t>USQ</a:t>
            </a:r>
            <a:endParaRPr lang="en-US" b="1" dirty="0">
              <a:solidFill>
                <a:prstClr val="black"/>
              </a:solidFill>
            </a:endParaRPr>
          </a:p>
        </p:txBody>
      </p:sp>
      <p:sp>
        <p:nvSpPr>
          <p:cNvPr id="33" name="Left-Right Arrow 32"/>
          <p:cNvSpPr/>
          <p:nvPr/>
        </p:nvSpPr>
        <p:spPr>
          <a:xfrm>
            <a:off x="5181600" y="2590800"/>
            <a:ext cx="990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Left-Right Arrow 33"/>
          <p:cNvSpPr/>
          <p:nvPr/>
        </p:nvSpPr>
        <p:spPr>
          <a:xfrm>
            <a:off x="5257800" y="3886200"/>
            <a:ext cx="9906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Up-Down Arrow 35"/>
          <p:cNvSpPr/>
          <p:nvPr/>
        </p:nvSpPr>
        <p:spPr>
          <a:xfrm>
            <a:off x="6705600" y="3124200"/>
            <a:ext cx="45719" cy="228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Left-Right Arrow 37"/>
          <p:cNvSpPr/>
          <p:nvPr/>
        </p:nvSpPr>
        <p:spPr>
          <a:xfrm>
            <a:off x="3276600" y="2590800"/>
            <a:ext cx="10668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9" name="Up-Down Arrow 38"/>
          <p:cNvSpPr/>
          <p:nvPr/>
        </p:nvSpPr>
        <p:spPr>
          <a:xfrm>
            <a:off x="2895600" y="3124200"/>
            <a:ext cx="45719" cy="228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Left-Right Arrow 41"/>
          <p:cNvSpPr/>
          <p:nvPr/>
        </p:nvSpPr>
        <p:spPr>
          <a:xfrm rot="12757901" flipV="1">
            <a:off x="4904287" y="3309726"/>
            <a:ext cx="1403496"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3" name="Left-Right Arrow 42"/>
          <p:cNvSpPr/>
          <p:nvPr/>
        </p:nvSpPr>
        <p:spPr>
          <a:xfrm rot="20088990" flipV="1">
            <a:off x="3194080" y="3284921"/>
            <a:ext cx="1531664"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 xmlns:p14="http://schemas.microsoft.com/office/powerpoint/2010/main" val="3523518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90538" y="457200"/>
            <a:ext cx="8420100" cy="655638"/>
          </a:xfrm>
        </p:spPr>
        <p:txBody>
          <a:bodyPr/>
          <a:lstStyle/>
          <a:p>
            <a:pPr algn="ctr" eaLnBrk="1" hangingPunct="1"/>
            <a:r>
              <a:rPr lang="en-US" sz="2400" b="1" dirty="0" smtClean="0">
                <a:cs typeface="Times New Roman" pitchFamily="18" charset="0"/>
              </a:rPr>
              <a:t>Decision Support System for Agricultural Weather Management</a:t>
            </a:r>
          </a:p>
        </p:txBody>
      </p:sp>
      <p:sp>
        <p:nvSpPr>
          <p:cNvPr id="28675" name="TextBox 1054"/>
          <p:cNvSpPr txBox="1">
            <a:spLocks noChangeArrowheads="1"/>
          </p:cNvSpPr>
          <p:nvPr/>
        </p:nvSpPr>
        <p:spPr bwMode="auto">
          <a:xfrm>
            <a:off x="-4763" y="4906963"/>
            <a:ext cx="2235201"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fontAlgn="base" hangingPunct="1">
              <a:spcBef>
                <a:spcPct val="0"/>
              </a:spcBef>
              <a:spcAft>
                <a:spcPct val="0"/>
              </a:spcAft>
            </a:pPr>
            <a:r>
              <a:rPr lang="en-US" sz="1400" b="1" smtClean="0">
                <a:solidFill>
                  <a:srgbClr val="000000"/>
                </a:solidFill>
              </a:rPr>
              <a:t>      </a:t>
            </a:r>
          </a:p>
        </p:txBody>
      </p:sp>
      <p:sp>
        <p:nvSpPr>
          <p:cNvPr id="28676" name="TextBox 1081"/>
          <p:cNvSpPr txBox="1">
            <a:spLocks noChangeArrowheads="1"/>
          </p:cNvSpPr>
          <p:nvPr/>
        </p:nvSpPr>
        <p:spPr bwMode="auto">
          <a:xfrm>
            <a:off x="152400" y="1662113"/>
            <a:ext cx="3505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fontAlgn="base" hangingPunct="1">
              <a:spcBef>
                <a:spcPct val="0"/>
              </a:spcBef>
              <a:spcAft>
                <a:spcPct val="0"/>
              </a:spcAft>
            </a:pPr>
            <a:r>
              <a:rPr lang="en-US" sz="2400" b="1" i="1" u="sng" smtClean="0">
                <a:solidFill>
                  <a:srgbClr val="000000"/>
                </a:solidFill>
                <a:latin typeface="Times New Roman" pitchFamily="18" charset="0"/>
                <a:cs typeface="Times New Roman" pitchFamily="18" charset="0"/>
              </a:rPr>
              <a:t>Decision Support System</a:t>
            </a:r>
          </a:p>
        </p:txBody>
      </p:sp>
      <p:pic>
        <p:nvPicPr>
          <p:cNvPr id="28677"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8550" y="2492375"/>
            <a:ext cx="1450975" cy="203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678" name="TextBox 100"/>
          <p:cNvSpPr txBox="1">
            <a:spLocks noChangeArrowheads="1"/>
          </p:cNvSpPr>
          <p:nvPr/>
        </p:nvSpPr>
        <p:spPr bwMode="auto">
          <a:xfrm>
            <a:off x="966788" y="4675188"/>
            <a:ext cx="15827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fontAlgn="base" hangingPunct="1">
              <a:spcBef>
                <a:spcPct val="0"/>
              </a:spcBef>
              <a:spcAft>
                <a:spcPct val="0"/>
              </a:spcAft>
            </a:pPr>
            <a:r>
              <a:rPr lang="en-US" sz="2400" b="1" i="1" u="sng" smtClean="0">
                <a:solidFill>
                  <a:srgbClr val="000000"/>
                </a:solidFill>
                <a:latin typeface="Times New Roman" pitchFamily="18" charset="0"/>
                <a:cs typeface="Times New Roman" pitchFamily="18" charset="0"/>
              </a:rPr>
              <a:t>(WAMIS) </a:t>
            </a:r>
          </a:p>
        </p:txBody>
      </p:sp>
      <p:pic>
        <p:nvPicPr>
          <p:cNvPr id="28679"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14850" y="5137150"/>
            <a:ext cx="1085850" cy="90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680"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94225" y="3668713"/>
            <a:ext cx="1085850" cy="90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681"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94225" y="2033588"/>
            <a:ext cx="1085850" cy="90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682" name="Rectangle 2"/>
          <p:cNvSpPr>
            <a:spLocks noChangeArrowheads="1"/>
          </p:cNvSpPr>
          <p:nvPr/>
        </p:nvSpPr>
        <p:spPr bwMode="auto">
          <a:xfrm>
            <a:off x="4514850" y="2982913"/>
            <a:ext cx="14382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000" b="1" i="1" smtClean="0">
                <a:solidFill>
                  <a:srgbClr val="000000"/>
                </a:solidFill>
                <a:latin typeface="Times New Roman" pitchFamily="18" charset="0"/>
                <a:cs typeface="Times New Roman" pitchFamily="18" charset="0"/>
              </a:rPr>
              <a:t>Extension </a:t>
            </a:r>
          </a:p>
          <a:p>
            <a:pPr fontAlgn="base">
              <a:spcBef>
                <a:spcPct val="0"/>
              </a:spcBef>
              <a:spcAft>
                <a:spcPct val="0"/>
              </a:spcAft>
            </a:pPr>
            <a:r>
              <a:rPr lang="en-US" sz="2000" b="1" i="1" smtClean="0">
                <a:solidFill>
                  <a:srgbClr val="000000"/>
                </a:solidFill>
                <a:latin typeface="Times New Roman" pitchFamily="18" charset="0"/>
                <a:cs typeface="Times New Roman" pitchFamily="18" charset="0"/>
              </a:rPr>
              <a:t>&amp; Training</a:t>
            </a:r>
          </a:p>
        </p:txBody>
      </p:sp>
      <p:sp>
        <p:nvSpPr>
          <p:cNvPr id="28683" name="Rectangle 3"/>
          <p:cNvSpPr>
            <a:spLocks noChangeArrowheads="1"/>
          </p:cNvSpPr>
          <p:nvPr/>
        </p:nvSpPr>
        <p:spPr bwMode="auto">
          <a:xfrm>
            <a:off x="4271963" y="1724025"/>
            <a:ext cx="17287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b="1" i="1" smtClean="0">
                <a:solidFill>
                  <a:srgbClr val="000000"/>
                </a:solidFill>
                <a:latin typeface="Times New Roman" pitchFamily="18" charset="0"/>
                <a:cs typeface="Times New Roman" pitchFamily="18" charset="0"/>
              </a:rPr>
              <a:t>Policy Making</a:t>
            </a:r>
          </a:p>
        </p:txBody>
      </p:sp>
      <p:sp>
        <p:nvSpPr>
          <p:cNvPr id="28684" name="Rectangle 4"/>
          <p:cNvSpPr>
            <a:spLocks noChangeArrowheads="1"/>
          </p:cNvSpPr>
          <p:nvPr/>
        </p:nvSpPr>
        <p:spPr bwMode="auto">
          <a:xfrm>
            <a:off x="4657725" y="4530725"/>
            <a:ext cx="12096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b="1" i="1" smtClean="0">
                <a:solidFill>
                  <a:srgbClr val="000000"/>
                </a:solidFill>
                <a:latin typeface="Times New Roman" pitchFamily="18" charset="0"/>
                <a:cs typeface="Times New Roman" pitchFamily="18" charset="0"/>
              </a:rPr>
              <a:t>Farm </a:t>
            </a:r>
          </a:p>
          <a:p>
            <a:pPr fontAlgn="base">
              <a:spcBef>
                <a:spcPct val="0"/>
              </a:spcBef>
              <a:spcAft>
                <a:spcPct val="0"/>
              </a:spcAft>
            </a:pPr>
            <a:r>
              <a:rPr lang="en-US" sz="2000" b="1" i="1" smtClean="0">
                <a:solidFill>
                  <a:srgbClr val="000000"/>
                </a:solidFill>
                <a:latin typeface="Times New Roman" pitchFamily="18" charset="0"/>
                <a:cs typeface="Times New Roman" pitchFamily="18" charset="0"/>
              </a:rPr>
              <a:t>Decisions</a:t>
            </a:r>
          </a:p>
        </p:txBody>
      </p:sp>
      <p:sp>
        <p:nvSpPr>
          <p:cNvPr id="28685" name="Rectangle 5"/>
          <p:cNvSpPr>
            <a:spLocks noChangeArrowheads="1"/>
          </p:cNvSpPr>
          <p:nvPr/>
        </p:nvSpPr>
        <p:spPr bwMode="auto">
          <a:xfrm>
            <a:off x="3941763" y="1250950"/>
            <a:ext cx="23891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i="1" u="sng" smtClean="0">
                <a:solidFill>
                  <a:srgbClr val="000000"/>
                </a:solidFill>
                <a:latin typeface="Times New Roman" pitchFamily="18" charset="0"/>
                <a:cs typeface="Times New Roman" pitchFamily="18" charset="0"/>
              </a:rPr>
              <a:t>Decision-Making</a:t>
            </a:r>
          </a:p>
        </p:txBody>
      </p:sp>
      <p:sp>
        <p:nvSpPr>
          <p:cNvPr id="7" name="Diagonal Stripe 6"/>
          <p:cNvSpPr/>
          <p:nvPr/>
        </p:nvSpPr>
        <p:spPr>
          <a:xfrm>
            <a:off x="3306763" y="2484438"/>
            <a:ext cx="44450" cy="309086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8" name="Right Arrow 7"/>
          <p:cNvSpPr/>
          <p:nvPr/>
        </p:nvSpPr>
        <p:spPr>
          <a:xfrm>
            <a:off x="3328988" y="5565775"/>
            <a:ext cx="13716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ight Arrow 8"/>
          <p:cNvSpPr/>
          <p:nvPr/>
        </p:nvSpPr>
        <p:spPr>
          <a:xfrm>
            <a:off x="3351213" y="4106863"/>
            <a:ext cx="14478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ight Arrow 10"/>
          <p:cNvSpPr/>
          <p:nvPr/>
        </p:nvSpPr>
        <p:spPr>
          <a:xfrm>
            <a:off x="3375025" y="2470150"/>
            <a:ext cx="1423988"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Left-Right Arrow 11"/>
          <p:cNvSpPr/>
          <p:nvPr/>
        </p:nvSpPr>
        <p:spPr>
          <a:xfrm>
            <a:off x="2543175" y="3646488"/>
            <a:ext cx="744538" cy="444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Cloud Callout 12"/>
          <p:cNvSpPr/>
          <p:nvPr/>
        </p:nvSpPr>
        <p:spPr>
          <a:xfrm>
            <a:off x="5680075" y="4710113"/>
            <a:ext cx="3463925" cy="1803400"/>
          </a:xfrm>
          <a:prstGeom prst="cloudCallou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black"/>
                </a:solidFill>
              </a:rPr>
              <a:t>        Drought </a:t>
            </a:r>
            <a:r>
              <a:rPr lang="en-US" dirty="0" smtClean="0">
                <a:solidFill>
                  <a:prstClr val="black"/>
                </a:solidFill>
              </a:rPr>
              <a:t>continues</a:t>
            </a:r>
            <a:r>
              <a:rPr lang="en-US" dirty="0">
                <a:solidFill>
                  <a:prstClr val="black"/>
                </a:solidFill>
              </a:rPr>
              <a:t>. Rainy season begins. Favorable planting/</a:t>
            </a:r>
          </a:p>
          <a:p>
            <a:pPr algn="ctr">
              <a:defRPr/>
            </a:pPr>
            <a:r>
              <a:rPr lang="en-US" dirty="0">
                <a:solidFill>
                  <a:prstClr val="black"/>
                </a:solidFill>
              </a:rPr>
              <a:t>cultivating…</a:t>
            </a:r>
          </a:p>
          <a:p>
            <a:pPr algn="ctr">
              <a:defRPr/>
            </a:pPr>
            <a:r>
              <a:rPr lang="en-US" dirty="0">
                <a:solidFill>
                  <a:prstClr val="black"/>
                </a:solidFill>
              </a:rPr>
              <a:t>too windy</a:t>
            </a:r>
          </a:p>
        </p:txBody>
      </p:sp>
      <p:sp>
        <p:nvSpPr>
          <p:cNvPr id="14" name="Cloud Callout 13"/>
          <p:cNvSpPr/>
          <p:nvPr/>
        </p:nvSpPr>
        <p:spPr>
          <a:xfrm>
            <a:off x="5867400" y="2586038"/>
            <a:ext cx="3276600" cy="1905000"/>
          </a:xfrm>
          <a:prstGeom prst="cloudCallou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Farm management tools and educational aids to  provide a pathway of learning for farmers </a:t>
            </a:r>
          </a:p>
        </p:txBody>
      </p:sp>
      <p:sp>
        <p:nvSpPr>
          <p:cNvPr id="15" name="Cloud Callout 14"/>
          <p:cNvSpPr/>
          <p:nvPr/>
        </p:nvSpPr>
        <p:spPr>
          <a:xfrm>
            <a:off x="5953125" y="1250950"/>
            <a:ext cx="3190875" cy="1263650"/>
          </a:xfrm>
          <a:prstGeom prst="cloudCallou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Risk Management:</a:t>
            </a:r>
          </a:p>
          <a:p>
            <a:pPr algn="ctr">
              <a:defRPr/>
            </a:pPr>
            <a:r>
              <a:rPr lang="en-US" dirty="0">
                <a:solidFill>
                  <a:prstClr val="black"/>
                </a:solidFill>
              </a:rPr>
              <a:t>preparedness &amp; mitigation measures</a:t>
            </a:r>
          </a:p>
        </p:txBody>
      </p:sp>
    </p:spTree>
    <p:extLst>
      <p:ext uri="{BB962C8B-B14F-4D97-AF65-F5344CB8AC3E}">
        <p14:creationId xmlns="" xmlns:p14="http://schemas.microsoft.com/office/powerpoint/2010/main" val="2874242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60365" y="1828248"/>
            <a:ext cx="977003" cy="1355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17985" y="1840531"/>
            <a:ext cx="585533" cy="478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9" name="Donut 38"/>
          <p:cNvSpPr/>
          <p:nvPr/>
        </p:nvSpPr>
        <p:spPr>
          <a:xfrm>
            <a:off x="2971800" y="1143000"/>
            <a:ext cx="2971800" cy="2819400"/>
          </a:xfrm>
          <a:prstGeom prst="donut">
            <a:avLst>
              <a:gd name="adj" fmla="val 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0" name="Donut 39"/>
          <p:cNvSpPr/>
          <p:nvPr/>
        </p:nvSpPr>
        <p:spPr>
          <a:xfrm>
            <a:off x="6286500" y="926020"/>
            <a:ext cx="2590800" cy="2322832"/>
          </a:xfrm>
          <a:prstGeom prst="donut">
            <a:avLst>
              <a:gd name="adj" fmla="val 0"/>
            </a:avLst>
          </a:prstGeom>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extBox 1"/>
          <p:cNvSpPr txBox="1"/>
          <p:nvPr/>
        </p:nvSpPr>
        <p:spPr>
          <a:xfrm>
            <a:off x="183561" y="7203"/>
            <a:ext cx="8754130" cy="830997"/>
          </a:xfrm>
          <a:prstGeom prst="rect">
            <a:avLst/>
          </a:prstGeom>
          <a:noFill/>
        </p:spPr>
        <p:txBody>
          <a:bodyPr wrap="square" rtlCol="0">
            <a:spAutoFit/>
          </a:bodyPr>
          <a:lstStyle/>
          <a:p>
            <a:pPr algn="ctr"/>
            <a:r>
              <a:rPr lang="en-US" sz="2400" b="1" i="1" dirty="0">
                <a:solidFill>
                  <a:prstClr val="black"/>
                </a:solidFill>
              </a:rPr>
              <a:t>Global </a:t>
            </a:r>
            <a:r>
              <a:rPr lang="en-US" sz="2400" b="1" i="1" dirty="0" smtClean="0">
                <a:solidFill>
                  <a:prstClr val="black"/>
                </a:solidFill>
              </a:rPr>
              <a:t>Information </a:t>
            </a:r>
            <a:r>
              <a:rPr lang="en-US" sz="2400" b="1" i="1" dirty="0">
                <a:solidFill>
                  <a:prstClr val="black"/>
                </a:solidFill>
              </a:rPr>
              <a:t>Network for Agriculture </a:t>
            </a:r>
            <a:r>
              <a:rPr lang="en-US" sz="2400" b="1" i="1" dirty="0" smtClean="0">
                <a:solidFill>
                  <a:prstClr val="black"/>
                </a:solidFill>
              </a:rPr>
              <a:t>and Water Security                                     (</a:t>
            </a:r>
            <a:r>
              <a:rPr lang="en-US" sz="2400" b="1" i="1" dirty="0">
                <a:solidFill>
                  <a:prstClr val="black"/>
                </a:solidFill>
              </a:rPr>
              <a:t>GINAWS)</a:t>
            </a:r>
            <a:endParaRPr lang="en-US" sz="2400" b="1" dirty="0">
              <a:solidFill>
                <a:prstClr val="black"/>
              </a:solidFill>
            </a:endParaRPr>
          </a:p>
        </p:txBody>
      </p:sp>
      <p:sp>
        <p:nvSpPr>
          <p:cNvPr id="3" name="TextBox 2"/>
          <p:cNvSpPr txBox="1"/>
          <p:nvPr/>
        </p:nvSpPr>
        <p:spPr>
          <a:xfrm>
            <a:off x="3505200" y="1219200"/>
            <a:ext cx="1970089" cy="646331"/>
          </a:xfrm>
          <a:prstGeom prst="rect">
            <a:avLst/>
          </a:prstGeom>
          <a:noFill/>
        </p:spPr>
        <p:txBody>
          <a:bodyPr wrap="square" rtlCol="0">
            <a:spAutoFit/>
          </a:bodyPr>
          <a:lstStyle/>
          <a:p>
            <a:pPr algn="ctr"/>
            <a:r>
              <a:rPr lang="en-US" b="1" i="1" dirty="0" smtClean="0">
                <a:solidFill>
                  <a:prstClr val="black"/>
                </a:solidFill>
              </a:rPr>
              <a:t>George Mason</a:t>
            </a:r>
          </a:p>
          <a:p>
            <a:pPr algn="ctr"/>
            <a:r>
              <a:rPr lang="en-US" b="1" i="1" dirty="0" smtClean="0">
                <a:solidFill>
                  <a:prstClr val="black"/>
                </a:solidFill>
              </a:rPr>
              <a:t>University (GMU)</a:t>
            </a:r>
            <a:endParaRPr lang="en-US" b="1" i="1" dirty="0">
              <a:solidFill>
                <a:prstClr val="black"/>
              </a:solidFill>
            </a:endParaRPr>
          </a:p>
        </p:txBody>
      </p:sp>
      <p:sp>
        <p:nvSpPr>
          <p:cNvPr id="9" name="TextBox 8"/>
          <p:cNvSpPr txBox="1"/>
          <p:nvPr/>
        </p:nvSpPr>
        <p:spPr>
          <a:xfrm>
            <a:off x="3176472" y="2144362"/>
            <a:ext cx="986485" cy="400110"/>
          </a:xfrm>
          <a:prstGeom prst="rect">
            <a:avLst/>
          </a:prstGeom>
          <a:noFill/>
        </p:spPr>
        <p:txBody>
          <a:bodyPr wrap="square" rtlCol="0">
            <a:spAutoFit/>
          </a:bodyPr>
          <a:lstStyle/>
          <a:p>
            <a:r>
              <a:rPr lang="en-US" sz="2000" b="1" dirty="0" smtClean="0">
                <a:solidFill>
                  <a:prstClr val="white"/>
                </a:solidFill>
              </a:rPr>
              <a:t>WAMIS</a:t>
            </a:r>
            <a:endParaRPr lang="en-US" sz="2000" b="1" dirty="0">
              <a:solidFill>
                <a:prstClr val="white"/>
              </a:solidFill>
            </a:endParaRPr>
          </a:p>
        </p:txBody>
      </p:sp>
      <p:sp>
        <p:nvSpPr>
          <p:cNvPr id="57" name="TextBox 56"/>
          <p:cNvSpPr txBox="1"/>
          <p:nvPr/>
        </p:nvSpPr>
        <p:spPr>
          <a:xfrm>
            <a:off x="6265669" y="1173033"/>
            <a:ext cx="2629747" cy="738664"/>
          </a:xfrm>
          <a:prstGeom prst="rect">
            <a:avLst/>
          </a:prstGeom>
          <a:noFill/>
        </p:spPr>
        <p:txBody>
          <a:bodyPr wrap="square" rtlCol="0">
            <a:spAutoFit/>
          </a:bodyPr>
          <a:lstStyle/>
          <a:p>
            <a:pPr algn="ctr"/>
            <a:r>
              <a:rPr lang="en-US" sz="1400" b="1" i="1" dirty="0" smtClean="0">
                <a:solidFill>
                  <a:prstClr val="black"/>
                </a:solidFill>
              </a:rPr>
              <a:t>University of Florence &amp;</a:t>
            </a:r>
          </a:p>
          <a:p>
            <a:pPr algn="ctr"/>
            <a:r>
              <a:rPr lang="en-US" sz="1400" b="1" i="1" dirty="0" smtClean="0">
                <a:solidFill>
                  <a:prstClr val="black"/>
                </a:solidFill>
              </a:rPr>
              <a:t>Institute </a:t>
            </a:r>
            <a:r>
              <a:rPr lang="en-US" sz="1400" b="1" i="1" dirty="0">
                <a:solidFill>
                  <a:prstClr val="black"/>
                </a:solidFill>
              </a:rPr>
              <a:t>of </a:t>
            </a:r>
            <a:r>
              <a:rPr lang="en-US" sz="1400" b="1" i="1" dirty="0" smtClean="0">
                <a:solidFill>
                  <a:prstClr val="black"/>
                </a:solidFill>
              </a:rPr>
              <a:t>Biometeorology, </a:t>
            </a:r>
          </a:p>
          <a:p>
            <a:pPr algn="ctr"/>
            <a:r>
              <a:rPr lang="en-US" sz="1400" b="1" i="1" dirty="0" smtClean="0">
                <a:solidFill>
                  <a:prstClr val="black"/>
                </a:solidFill>
              </a:rPr>
              <a:t>Italy</a:t>
            </a:r>
            <a:endParaRPr lang="en-US" sz="1400" b="1" i="1" dirty="0">
              <a:solidFill>
                <a:prstClr val="black"/>
              </a:solidFill>
            </a:endParaRPr>
          </a:p>
        </p:txBody>
      </p:sp>
      <p:sp>
        <p:nvSpPr>
          <p:cNvPr id="58" name="TextBox 57"/>
          <p:cNvSpPr txBox="1"/>
          <p:nvPr/>
        </p:nvSpPr>
        <p:spPr>
          <a:xfrm>
            <a:off x="3102125" y="4470642"/>
            <a:ext cx="2819401" cy="738664"/>
          </a:xfrm>
          <a:prstGeom prst="rect">
            <a:avLst/>
          </a:prstGeom>
          <a:noFill/>
        </p:spPr>
        <p:txBody>
          <a:bodyPr wrap="square" rtlCol="0">
            <a:spAutoFit/>
          </a:bodyPr>
          <a:lstStyle/>
          <a:p>
            <a:pPr algn="ctr"/>
            <a:r>
              <a:rPr lang="en-US" sz="1400" b="1" i="1" dirty="0" smtClean="0">
                <a:solidFill>
                  <a:prstClr val="black"/>
                </a:solidFill>
              </a:rPr>
              <a:t>University of Southern Queensland, Australian Centre </a:t>
            </a:r>
            <a:r>
              <a:rPr lang="en-US" sz="1400" b="1" i="1" dirty="0">
                <a:solidFill>
                  <a:prstClr val="black"/>
                </a:solidFill>
              </a:rPr>
              <a:t>for Sustainable Catchments</a:t>
            </a:r>
          </a:p>
        </p:txBody>
      </p:sp>
      <p:sp>
        <p:nvSpPr>
          <p:cNvPr id="62" name="TextBox 61"/>
          <p:cNvSpPr txBox="1"/>
          <p:nvPr/>
        </p:nvSpPr>
        <p:spPr>
          <a:xfrm>
            <a:off x="152400" y="4118570"/>
            <a:ext cx="2735864" cy="738664"/>
          </a:xfrm>
          <a:prstGeom prst="rect">
            <a:avLst/>
          </a:prstGeom>
          <a:noFill/>
        </p:spPr>
        <p:txBody>
          <a:bodyPr wrap="square" rtlCol="0">
            <a:spAutoFit/>
          </a:bodyPr>
          <a:lstStyle/>
          <a:p>
            <a:pPr algn="ctr"/>
            <a:r>
              <a:rPr lang="en-US" sz="1400" b="1" i="1" dirty="0" smtClean="0">
                <a:solidFill>
                  <a:prstClr val="black"/>
                </a:solidFill>
              </a:rPr>
              <a:t>University of Brasilia &amp;</a:t>
            </a:r>
          </a:p>
          <a:p>
            <a:pPr algn="ctr"/>
            <a:r>
              <a:rPr lang="en-US" sz="1400" b="1" i="1" dirty="0" smtClean="0">
                <a:solidFill>
                  <a:prstClr val="black"/>
                </a:solidFill>
              </a:rPr>
              <a:t>Institute of Agronomy, </a:t>
            </a:r>
          </a:p>
          <a:p>
            <a:pPr algn="ctr"/>
            <a:r>
              <a:rPr lang="en-US" sz="1400" b="1" i="1" dirty="0" smtClean="0">
                <a:solidFill>
                  <a:prstClr val="black"/>
                </a:solidFill>
              </a:rPr>
              <a:t>Sao Paulo, Brazil</a:t>
            </a:r>
            <a:endParaRPr lang="en-US" sz="1400" b="1" i="1" dirty="0">
              <a:solidFill>
                <a:prstClr val="black"/>
              </a:solidFill>
            </a:endParaRPr>
          </a:p>
        </p:txBody>
      </p:sp>
      <p:sp>
        <p:nvSpPr>
          <p:cNvPr id="63" name="TextBox 62"/>
          <p:cNvSpPr txBox="1"/>
          <p:nvPr/>
        </p:nvSpPr>
        <p:spPr>
          <a:xfrm>
            <a:off x="6600696" y="4101226"/>
            <a:ext cx="2124855" cy="738664"/>
          </a:xfrm>
          <a:prstGeom prst="rect">
            <a:avLst/>
          </a:prstGeom>
          <a:noFill/>
        </p:spPr>
        <p:txBody>
          <a:bodyPr wrap="square" rtlCol="0">
            <a:spAutoFit/>
          </a:bodyPr>
          <a:lstStyle/>
          <a:p>
            <a:r>
              <a:rPr lang="en-US" sz="1400" b="1" i="1" dirty="0" smtClean="0">
                <a:solidFill>
                  <a:prstClr val="black"/>
                </a:solidFill>
              </a:rPr>
              <a:t>University of Free State &amp;</a:t>
            </a:r>
          </a:p>
          <a:p>
            <a:r>
              <a:rPr lang="en-US" sz="1400" b="1" i="1" dirty="0" smtClean="0">
                <a:solidFill>
                  <a:prstClr val="black"/>
                </a:solidFill>
              </a:rPr>
              <a:t>Institute of Soil, Water &amp; </a:t>
            </a:r>
          </a:p>
          <a:p>
            <a:r>
              <a:rPr lang="en-US" sz="1400" b="1" i="1" dirty="0" smtClean="0">
                <a:solidFill>
                  <a:prstClr val="black"/>
                </a:solidFill>
              </a:rPr>
              <a:t>Climate, ARC, South Africa</a:t>
            </a:r>
            <a:endParaRPr lang="en-US" sz="1400" b="1" i="1" dirty="0">
              <a:solidFill>
                <a:prstClr val="black"/>
              </a:solidFill>
            </a:endParaRPr>
          </a:p>
        </p:txBody>
      </p:sp>
      <p:sp>
        <p:nvSpPr>
          <p:cNvPr id="64" name="TextBox 63"/>
          <p:cNvSpPr txBox="1"/>
          <p:nvPr/>
        </p:nvSpPr>
        <p:spPr>
          <a:xfrm>
            <a:off x="3753999" y="2636343"/>
            <a:ext cx="2307703" cy="1077218"/>
          </a:xfrm>
          <a:prstGeom prst="rect">
            <a:avLst/>
          </a:prstGeom>
          <a:noFill/>
        </p:spPr>
        <p:txBody>
          <a:bodyPr wrap="square" rtlCol="0">
            <a:spAutoFit/>
          </a:bodyPr>
          <a:lstStyle/>
          <a:p>
            <a:pPr algn="just"/>
            <a:r>
              <a:rPr lang="en-US" sz="1600" b="1" dirty="0" smtClean="0">
                <a:solidFill>
                  <a:srgbClr val="1F497D"/>
                </a:solidFill>
              </a:rPr>
              <a:t>       </a:t>
            </a:r>
            <a:r>
              <a:rPr lang="en-US" sz="1600" b="1" u="sng" dirty="0" smtClean="0">
                <a:solidFill>
                  <a:srgbClr val="1F497D"/>
                </a:solidFill>
              </a:rPr>
              <a:t>Research  Education</a:t>
            </a:r>
          </a:p>
          <a:p>
            <a:pPr marL="742950" lvl="1" indent="-285750" algn="just">
              <a:buFont typeface="Wingdings" pitchFamily="2" charset="2"/>
              <a:buChar char="Ø"/>
            </a:pPr>
            <a:r>
              <a:rPr lang="en-US" sz="1600" b="1" dirty="0" smtClean="0">
                <a:solidFill>
                  <a:srgbClr val="1F497D"/>
                </a:solidFill>
              </a:rPr>
              <a:t>Science </a:t>
            </a:r>
          </a:p>
          <a:p>
            <a:pPr marL="742950" lvl="1" indent="-285750" algn="just">
              <a:buFont typeface="Wingdings" pitchFamily="2" charset="2"/>
              <a:buChar char="Ø"/>
            </a:pPr>
            <a:r>
              <a:rPr lang="en-US" sz="1600" b="1" dirty="0" smtClean="0">
                <a:solidFill>
                  <a:srgbClr val="1F497D"/>
                </a:solidFill>
              </a:rPr>
              <a:t>Technology</a:t>
            </a:r>
          </a:p>
          <a:p>
            <a:pPr marL="742950" lvl="1" indent="-285750" algn="just">
              <a:buFont typeface="Wingdings" pitchFamily="2" charset="2"/>
              <a:buChar char="Ø"/>
            </a:pPr>
            <a:r>
              <a:rPr lang="en-US" sz="1600" b="1" dirty="0" smtClean="0">
                <a:solidFill>
                  <a:srgbClr val="1F497D"/>
                </a:solidFill>
              </a:rPr>
              <a:t>Policy</a:t>
            </a:r>
            <a:endParaRPr lang="en-US" sz="1600" b="1" dirty="0">
              <a:solidFill>
                <a:srgbClr val="1F497D"/>
              </a:solidFill>
            </a:endParaRPr>
          </a:p>
        </p:txBody>
      </p:sp>
      <p:sp>
        <p:nvSpPr>
          <p:cNvPr id="65" name="TextBox 64"/>
          <p:cNvSpPr txBox="1"/>
          <p:nvPr/>
        </p:nvSpPr>
        <p:spPr>
          <a:xfrm>
            <a:off x="3367334" y="5554066"/>
            <a:ext cx="2927364" cy="1200329"/>
          </a:xfrm>
          <a:prstGeom prst="rect">
            <a:avLst/>
          </a:prstGeom>
          <a:noFill/>
        </p:spPr>
        <p:txBody>
          <a:bodyPr wrap="square" rtlCol="0">
            <a:spAutoFit/>
          </a:bodyPr>
          <a:lstStyle/>
          <a:p>
            <a:pPr marL="285750" indent="-285750">
              <a:buFont typeface="Wingdings" pitchFamily="2" charset="2"/>
              <a:buChar char="Ø"/>
            </a:pPr>
            <a:r>
              <a:rPr lang="en-US" sz="1400" b="1" u="sng" dirty="0" smtClean="0">
                <a:solidFill>
                  <a:srgbClr val="1F497D"/>
                </a:solidFill>
              </a:rPr>
              <a:t>Research     Education</a:t>
            </a:r>
          </a:p>
          <a:p>
            <a:pPr marL="285750" indent="-285750">
              <a:buFont typeface="Wingdings" pitchFamily="2" charset="2"/>
              <a:buChar char="Ø"/>
            </a:pPr>
            <a:r>
              <a:rPr lang="en-US" sz="1400" b="1" i="1" dirty="0" smtClean="0">
                <a:solidFill>
                  <a:srgbClr val="1F497D"/>
                </a:solidFill>
              </a:rPr>
              <a:t>Sustainable Land &amp; Water Management</a:t>
            </a:r>
          </a:p>
          <a:p>
            <a:pPr marL="285750" indent="-285750">
              <a:buFont typeface="Wingdings" pitchFamily="2" charset="2"/>
              <a:buChar char="Ø"/>
            </a:pPr>
            <a:r>
              <a:rPr lang="en-US" sz="1400" b="1" i="1" dirty="0" err="1" smtClean="0">
                <a:solidFill>
                  <a:srgbClr val="1F497D"/>
                </a:solidFill>
              </a:rPr>
              <a:t>Agroclimate</a:t>
            </a:r>
            <a:r>
              <a:rPr lang="en-US" sz="1400" b="1" i="1" dirty="0" smtClean="0">
                <a:solidFill>
                  <a:srgbClr val="1F497D"/>
                </a:solidFill>
              </a:rPr>
              <a:t> Out-Reach</a:t>
            </a:r>
          </a:p>
          <a:p>
            <a:pPr marL="285750" indent="-285750">
              <a:buFont typeface="Wingdings" pitchFamily="2" charset="2"/>
              <a:buChar char="Ø"/>
            </a:pPr>
            <a:r>
              <a:rPr lang="en-US" sz="1400" b="1" i="1" dirty="0" smtClean="0">
                <a:solidFill>
                  <a:srgbClr val="1F497D"/>
                </a:solidFill>
              </a:rPr>
              <a:t>Climate Change Impacts</a:t>
            </a:r>
            <a:r>
              <a:rPr lang="en-US" sz="1600" b="1" i="1" dirty="0" smtClean="0">
                <a:solidFill>
                  <a:srgbClr val="4F81BD">
                    <a:lumMod val="75000"/>
                  </a:srgbClr>
                </a:solidFill>
              </a:rPr>
              <a:t>    </a:t>
            </a:r>
          </a:p>
        </p:txBody>
      </p:sp>
      <p:sp>
        <p:nvSpPr>
          <p:cNvPr id="4" name="TextBox 3"/>
          <p:cNvSpPr txBox="1"/>
          <p:nvPr/>
        </p:nvSpPr>
        <p:spPr>
          <a:xfrm>
            <a:off x="6438886" y="2260817"/>
            <a:ext cx="2165965" cy="1169551"/>
          </a:xfrm>
          <a:prstGeom prst="rect">
            <a:avLst/>
          </a:prstGeom>
          <a:noFill/>
        </p:spPr>
        <p:txBody>
          <a:bodyPr wrap="square" rtlCol="0">
            <a:spAutoFit/>
          </a:bodyPr>
          <a:lstStyle/>
          <a:p>
            <a:pPr marL="285750" indent="-285750" algn="just">
              <a:buFont typeface="Wingdings" pitchFamily="2" charset="2"/>
              <a:buChar char="Ø"/>
            </a:pPr>
            <a:r>
              <a:rPr lang="en-US" sz="1400" b="1" u="sng" dirty="0" smtClean="0">
                <a:solidFill>
                  <a:srgbClr val="1F497D"/>
                </a:solidFill>
              </a:rPr>
              <a:t>Research   Education</a:t>
            </a:r>
          </a:p>
          <a:p>
            <a:pPr marL="285750" indent="-285750" algn="just">
              <a:buFont typeface="Wingdings" pitchFamily="2" charset="2"/>
              <a:buChar char="Ø"/>
            </a:pPr>
            <a:r>
              <a:rPr lang="en-US" sz="1400" b="1" i="1" dirty="0" smtClean="0">
                <a:solidFill>
                  <a:srgbClr val="1F497D"/>
                </a:solidFill>
              </a:rPr>
              <a:t>Eco-physiology</a:t>
            </a:r>
          </a:p>
          <a:p>
            <a:pPr marL="285750" indent="-285750" algn="just">
              <a:buFont typeface="Wingdings" pitchFamily="2" charset="2"/>
              <a:buChar char="Ø"/>
            </a:pPr>
            <a:r>
              <a:rPr lang="en-US" sz="1400" b="1" i="1" dirty="0" smtClean="0">
                <a:solidFill>
                  <a:srgbClr val="1F497D"/>
                </a:solidFill>
              </a:rPr>
              <a:t>Climate Adaptation</a:t>
            </a:r>
          </a:p>
          <a:p>
            <a:pPr marL="285750" indent="-285750" algn="just">
              <a:buFont typeface="Wingdings" pitchFamily="2" charset="2"/>
              <a:buChar char="Ø"/>
            </a:pPr>
            <a:r>
              <a:rPr lang="en-US" sz="1400" b="1" i="1" dirty="0" err="1" smtClean="0">
                <a:solidFill>
                  <a:srgbClr val="1F497D"/>
                </a:solidFill>
              </a:rPr>
              <a:t>Agrometeorological</a:t>
            </a:r>
            <a:endParaRPr lang="en-US" sz="1400" b="1" i="1" dirty="0" smtClean="0">
              <a:solidFill>
                <a:srgbClr val="1F497D"/>
              </a:solidFill>
            </a:endParaRPr>
          </a:p>
          <a:p>
            <a:pPr algn="just"/>
            <a:r>
              <a:rPr lang="en-US" sz="1400" b="1" i="1" dirty="0" smtClean="0">
                <a:solidFill>
                  <a:srgbClr val="1F497D"/>
                </a:solidFill>
              </a:rPr>
              <a:t>       Modeling</a:t>
            </a:r>
            <a:endParaRPr lang="en-US" sz="1400" b="1" i="1" dirty="0">
              <a:solidFill>
                <a:srgbClr val="1F497D"/>
              </a:solidFill>
            </a:endParaRPr>
          </a:p>
        </p:txBody>
      </p:sp>
      <p:sp>
        <p:nvSpPr>
          <p:cNvPr id="5" name="TextBox 4"/>
          <p:cNvSpPr txBox="1"/>
          <p:nvPr/>
        </p:nvSpPr>
        <p:spPr>
          <a:xfrm>
            <a:off x="276034" y="5284258"/>
            <a:ext cx="2671951" cy="1169551"/>
          </a:xfrm>
          <a:prstGeom prst="rect">
            <a:avLst/>
          </a:prstGeom>
          <a:noFill/>
        </p:spPr>
        <p:txBody>
          <a:bodyPr wrap="square" rtlCol="0">
            <a:spAutoFit/>
          </a:bodyPr>
          <a:lstStyle/>
          <a:p>
            <a:pPr marL="285750" indent="-285750" algn="just">
              <a:buFont typeface="Wingdings" pitchFamily="2" charset="2"/>
              <a:buChar char="Ø"/>
            </a:pPr>
            <a:r>
              <a:rPr lang="en-US" sz="1400" b="1" u="sng" dirty="0" smtClean="0">
                <a:solidFill>
                  <a:srgbClr val="1F497D"/>
                </a:solidFill>
              </a:rPr>
              <a:t>Research    Education</a:t>
            </a:r>
          </a:p>
          <a:p>
            <a:pPr marL="285750" indent="-285750" algn="just">
              <a:buFont typeface="Wingdings" pitchFamily="2" charset="2"/>
              <a:buChar char="Ø"/>
            </a:pPr>
            <a:r>
              <a:rPr lang="en-US" sz="1400" b="1" i="1" dirty="0" smtClean="0">
                <a:solidFill>
                  <a:srgbClr val="1F497D"/>
                </a:solidFill>
              </a:rPr>
              <a:t>Forecast Systems </a:t>
            </a:r>
            <a:r>
              <a:rPr lang="en-US" sz="1400" b="1" i="1" dirty="0">
                <a:solidFill>
                  <a:srgbClr val="1F497D"/>
                </a:solidFill>
              </a:rPr>
              <a:t>for </a:t>
            </a:r>
            <a:endParaRPr lang="en-US" sz="1400" b="1" i="1" dirty="0" smtClean="0">
              <a:solidFill>
                <a:srgbClr val="1F497D"/>
              </a:solidFill>
            </a:endParaRPr>
          </a:p>
          <a:p>
            <a:pPr algn="just"/>
            <a:r>
              <a:rPr lang="en-US" sz="1400" b="1" i="1" dirty="0">
                <a:solidFill>
                  <a:srgbClr val="1F497D"/>
                </a:solidFill>
              </a:rPr>
              <a:t> </a:t>
            </a:r>
            <a:r>
              <a:rPr lang="en-US" sz="1400" b="1" i="1" dirty="0" smtClean="0">
                <a:solidFill>
                  <a:srgbClr val="1F497D"/>
                </a:solidFill>
              </a:rPr>
              <a:t>      Decision Makers</a:t>
            </a:r>
          </a:p>
          <a:p>
            <a:pPr marL="285750" indent="-285750">
              <a:buFont typeface="Wingdings" pitchFamily="2" charset="2"/>
              <a:buChar char="Ø"/>
            </a:pPr>
            <a:r>
              <a:rPr lang="en-US" sz="1400" b="1" i="1" dirty="0" smtClean="0">
                <a:solidFill>
                  <a:srgbClr val="1F497D"/>
                </a:solidFill>
              </a:rPr>
              <a:t>Environmental  Management </a:t>
            </a:r>
          </a:p>
          <a:p>
            <a:r>
              <a:rPr lang="en-US" sz="1400" b="1" i="1" dirty="0">
                <a:solidFill>
                  <a:srgbClr val="1F497D"/>
                </a:solidFill>
              </a:rPr>
              <a:t> </a:t>
            </a:r>
            <a:r>
              <a:rPr lang="en-US" sz="1400" b="1" i="1" dirty="0" smtClean="0">
                <a:solidFill>
                  <a:srgbClr val="1F497D"/>
                </a:solidFill>
              </a:rPr>
              <a:t>      for Renewable Energy</a:t>
            </a:r>
            <a:endParaRPr lang="en-US" sz="1400" b="1" i="1" dirty="0">
              <a:solidFill>
                <a:srgbClr val="1F497D"/>
              </a:solidFill>
            </a:endParaRPr>
          </a:p>
        </p:txBody>
      </p:sp>
      <p:sp>
        <p:nvSpPr>
          <p:cNvPr id="22" name="TextBox 21"/>
          <p:cNvSpPr txBox="1"/>
          <p:nvPr/>
        </p:nvSpPr>
        <p:spPr>
          <a:xfrm>
            <a:off x="6419947" y="5202440"/>
            <a:ext cx="2486355" cy="1169551"/>
          </a:xfrm>
          <a:prstGeom prst="rect">
            <a:avLst/>
          </a:prstGeom>
          <a:noFill/>
        </p:spPr>
        <p:txBody>
          <a:bodyPr wrap="square" rtlCol="0">
            <a:spAutoFit/>
          </a:bodyPr>
          <a:lstStyle/>
          <a:p>
            <a:pPr marL="285750" indent="-285750" algn="just">
              <a:buFont typeface="Wingdings" pitchFamily="2" charset="2"/>
              <a:buChar char="Ø"/>
            </a:pPr>
            <a:r>
              <a:rPr lang="en-US" sz="1400" b="1" u="sng" dirty="0" smtClean="0">
                <a:solidFill>
                  <a:srgbClr val="1F497D"/>
                </a:solidFill>
              </a:rPr>
              <a:t>Research    Education </a:t>
            </a:r>
          </a:p>
          <a:p>
            <a:pPr marL="285750" indent="-285750" algn="just">
              <a:buFont typeface="Wingdings" pitchFamily="2" charset="2"/>
              <a:buChar char="Ø"/>
            </a:pPr>
            <a:r>
              <a:rPr lang="en-US" sz="1400" b="1" i="1" dirty="0" smtClean="0">
                <a:solidFill>
                  <a:srgbClr val="1F497D"/>
                </a:solidFill>
              </a:rPr>
              <a:t>Early </a:t>
            </a:r>
            <a:r>
              <a:rPr lang="en-US" sz="1400" b="1" i="1" dirty="0">
                <a:solidFill>
                  <a:srgbClr val="1F497D"/>
                </a:solidFill>
              </a:rPr>
              <a:t>Warning Service </a:t>
            </a:r>
            <a:endParaRPr lang="en-US" sz="1400" b="1" i="1" dirty="0" smtClean="0">
              <a:solidFill>
                <a:srgbClr val="1F497D"/>
              </a:solidFill>
            </a:endParaRPr>
          </a:p>
          <a:p>
            <a:pPr algn="just"/>
            <a:r>
              <a:rPr lang="en-US" sz="1400" b="1" i="1" dirty="0" smtClean="0">
                <a:solidFill>
                  <a:srgbClr val="1F497D"/>
                </a:solidFill>
              </a:rPr>
              <a:t>      &amp; Communication</a:t>
            </a:r>
          </a:p>
          <a:p>
            <a:pPr marL="285750" indent="-285750" algn="just">
              <a:buFont typeface="Wingdings" pitchFamily="2" charset="2"/>
              <a:buChar char="Ø"/>
            </a:pPr>
            <a:r>
              <a:rPr lang="en-US" sz="1400" b="1" i="1" dirty="0" smtClean="0">
                <a:solidFill>
                  <a:srgbClr val="1F497D"/>
                </a:solidFill>
              </a:rPr>
              <a:t>Decision Support Systems </a:t>
            </a:r>
          </a:p>
          <a:p>
            <a:pPr algn="just"/>
            <a:r>
              <a:rPr lang="en-US" sz="1400" b="1" i="1" dirty="0">
                <a:solidFill>
                  <a:srgbClr val="1F497D"/>
                </a:solidFill>
              </a:rPr>
              <a:t> </a:t>
            </a:r>
            <a:r>
              <a:rPr lang="en-US" sz="1400" b="1" i="1" dirty="0" smtClean="0">
                <a:solidFill>
                  <a:srgbClr val="1F497D"/>
                </a:solidFill>
              </a:rPr>
              <a:t>      for local communities</a:t>
            </a:r>
            <a:endParaRPr lang="en-US" sz="1600" b="1" i="1" dirty="0">
              <a:solidFill>
                <a:srgbClr val="1F497D"/>
              </a:solidFill>
            </a:endParaRPr>
          </a:p>
        </p:txBody>
      </p:sp>
      <p:cxnSp>
        <p:nvCxnSpPr>
          <p:cNvPr id="81" name="Straight Arrow Connector 80"/>
          <p:cNvCxnSpPr/>
          <p:nvPr/>
        </p:nvCxnSpPr>
        <p:spPr>
          <a:xfrm flipV="1">
            <a:off x="6172200" y="1951392"/>
            <a:ext cx="396897" cy="1822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91200" y="3733800"/>
            <a:ext cx="425078" cy="2362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2433212" y="2026348"/>
            <a:ext cx="309989" cy="1072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flipV="1">
            <a:off x="2743200" y="3733800"/>
            <a:ext cx="409571" cy="2766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26099" y="1349859"/>
            <a:ext cx="2262098" cy="954107"/>
          </a:xfrm>
          <a:prstGeom prst="rect">
            <a:avLst/>
          </a:prstGeom>
          <a:noFill/>
        </p:spPr>
        <p:txBody>
          <a:bodyPr wrap="square" rtlCol="0">
            <a:spAutoFit/>
          </a:bodyPr>
          <a:lstStyle/>
          <a:p>
            <a:r>
              <a:rPr lang="en-US" sz="1400" b="1" i="1" dirty="0" smtClean="0">
                <a:solidFill>
                  <a:prstClr val="black"/>
                </a:solidFill>
              </a:rPr>
              <a:t>Seoul National University ,</a:t>
            </a:r>
          </a:p>
          <a:p>
            <a:r>
              <a:rPr lang="en-US" sz="1400" b="1" i="1" dirty="0" smtClean="0">
                <a:solidFill>
                  <a:prstClr val="black"/>
                </a:solidFill>
              </a:rPr>
              <a:t>Interdisciplinary Program in </a:t>
            </a:r>
          </a:p>
          <a:p>
            <a:r>
              <a:rPr lang="en-US" sz="1400" b="1" i="1" dirty="0" smtClean="0">
                <a:solidFill>
                  <a:prstClr val="black"/>
                </a:solidFill>
              </a:rPr>
              <a:t>Agricultural &amp; Forest </a:t>
            </a:r>
          </a:p>
          <a:p>
            <a:r>
              <a:rPr lang="en-US" sz="1400" b="1" i="1" dirty="0" smtClean="0">
                <a:solidFill>
                  <a:prstClr val="black"/>
                </a:solidFill>
              </a:rPr>
              <a:t>Meteorology, South Korea</a:t>
            </a:r>
          </a:p>
        </p:txBody>
      </p:sp>
      <p:sp>
        <p:nvSpPr>
          <p:cNvPr id="7" name="TextBox 6"/>
          <p:cNvSpPr txBox="1"/>
          <p:nvPr/>
        </p:nvSpPr>
        <p:spPr>
          <a:xfrm flipH="1">
            <a:off x="248811" y="2636343"/>
            <a:ext cx="2467572" cy="954107"/>
          </a:xfrm>
          <a:prstGeom prst="rect">
            <a:avLst/>
          </a:prstGeom>
          <a:noFill/>
        </p:spPr>
        <p:txBody>
          <a:bodyPr wrap="square" rtlCol="0">
            <a:spAutoFit/>
          </a:bodyPr>
          <a:lstStyle/>
          <a:p>
            <a:pPr marL="285750" indent="-285750">
              <a:buFont typeface="Wingdings" pitchFamily="2" charset="2"/>
              <a:buChar char="Ø"/>
            </a:pPr>
            <a:r>
              <a:rPr lang="en-US" sz="1400" b="1" u="sng" dirty="0" smtClean="0">
                <a:solidFill>
                  <a:srgbClr val="1F497D"/>
                </a:solidFill>
              </a:rPr>
              <a:t>Research    Education</a:t>
            </a:r>
          </a:p>
          <a:p>
            <a:pPr marL="285750" indent="-285750">
              <a:buFont typeface="Wingdings" pitchFamily="2" charset="2"/>
              <a:buChar char="Ø"/>
            </a:pPr>
            <a:r>
              <a:rPr lang="en-US" sz="1400" b="1" i="1" dirty="0" smtClean="0">
                <a:solidFill>
                  <a:srgbClr val="1F497D"/>
                </a:solidFill>
              </a:rPr>
              <a:t>Computer Technology</a:t>
            </a:r>
          </a:p>
          <a:p>
            <a:pPr marL="285750" indent="-285750">
              <a:buFont typeface="Wingdings" pitchFamily="2" charset="2"/>
              <a:buChar char="Ø"/>
            </a:pPr>
            <a:r>
              <a:rPr lang="en-US" sz="1400" b="1" i="1" dirty="0" smtClean="0">
                <a:solidFill>
                  <a:srgbClr val="1F497D"/>
                </a:solidFill>
              </a:rPr>
              <a:t>Sustainable Agriculture &amp; Forest Ecosystems</a:t>
            </a:r>
          </a:p>
        </p:txBody>
      </p:sp>
      <p:sp>
        <p:nvSpPr>
          <p:cNvPr id="37" name="Donut 36"/>
          <p:cNvSpPr/>
          <p:nvPr/>
        </p:nvSpPr>
        <p:spPr>
          <a:xfrm>
            <a:off x="2667000" y="838200"/>
            <a:ext cx="3577628" cy="3429000"/>
          </a:xfrm>
          <a:prstGeom prst="donut">
            <a:avLst>
              <a:gd name="adj" fmla="val 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4" name="TextBox 53"/>
          <p:cNvSpPr txBox="1"/>
          <p:nvPr/>
        </p:nvSpPr>
        <p:spPr>
          <a:xfrm>
            <a:off x="4114800" y="838200"/>
            <a:ext cx="838200" cy="369332"/>
          </a:xfrm>
          <a:prstGeom prst="rect">
            <a:avLst/>
          </a:prstGeom>
          <a:noFill/>
        </p:spPr>
        <p:txBody>
          <a:bodyPr wrap="square" rtlCol="0">
            <a:spAutoFit/>
          </a:bodyPr>
          <a:lstStyle/>
          <a:p>
            <a:r>
              <a:rPr lang="en-US" b="1" dirty="0" smtClean="0">
                <a:solidFill>
                  <a:prstClr val="black"/>
                </a:solidFill>
              </a:rPr>
              <a:t>WMO</a:t>
            </a:r>
            <a:endParaRPr lang="en-US" b="1" dirty="0">
              <a:solidFill>
                <a:prstClr val="black"/>
              </a:solidFill>
            </a:endParaRPr>
          </a:p>
        </p:txBody>
      </p:sp>
      <p:pic>
        <p:nvPicPr>
          <p:cNvPr id="1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47342" y="2232768"/>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06908" y="2232768"/>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57147" y="2232768"/>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94800" y="2232768"/>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27457" y="4857234"/>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57148" y="4848508"/>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78024" y="5152893"/>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24047" y="5172051"/>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5457" y="4804569"/>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63124" y="4809530"/>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5457" y="1846998"/>
            <a:ext cx="58578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26642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533400" y="152400"/>
            <a:ext cx="8229600" cy="1143000"/>
          </a:xfrm>
        </p:spPr>
        <p:txBody>
          <a:bodyPr>
            <a:normAutofit/>
          </a:bodyPr>
          <a:lstStyle/>
          <a:p>
            <a:r>
              <a:rPr lang="en-US" sz="2400" b="1" dirty="0" smtClean="0"/>
              <a:t>Global Centers of Excellence in Education and Research</a:t>
            </a:r>
            <a:br>
              <a:rPr lang="en-US" sz="2400" b="1" dirty="0" smtClean="0"/>
            </a:br>
            <a:r>
              <a:rPr lang="en-US" sz="2400" b="1" dirty="0" smtClean="0"/>
              <a:t>Global - CEER</a:t>
            </a:r>
            <a:endParaRPr lang="en-US" sz="2400" b="1" dirty="0"/>
          </a:p>
        </p:txBody>
      </p:sp>
      <p:sp>
        <p:nvSpPr>
          <p:cNvPr id="8" name="Hexagon 7"/>
          <p:cNvSpPr/>
          <p:nvPr/>
        </p:nvSpPr>
        <p:spPr>
          <a:xfrm>
            <a:off x="533400" y="4509910"/>
            <a:ext cx="3048000" cy="2010432"/>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prstClr val="black"/>
                </a:solidFill>
              </a:rPr>
              <a:t>Australia – CEER</a:t>
            </a:r>
          </a:p>
          <a:p>
            <a:pPr algn="ctr"/>
            <a:r>
              <a:rPr lang="en-US" sz="1600" b="1" i="1" dirty="0" smtClean="0">
                <a:solidFill>
                  <a:prstClr val="black"/>
                </a:solidFill>
              </a:rPr>
              <a:t>Land &amp; Water</a:t>
            </a:r>
          </a:p>
          <a:p>
            <a:pPr algn="ctr"/>
            <a:r>
              <a:rPr lang="en-US" sz="1600" b="1" i="1" dirty="0" smtClean="0">
                <a:solidFill>
                  <a:prstClr val="black"/>
                </a:solidFill>
              </a:rPr>
              <a:t>Management</a:t>
            </a:r>
            <a:endParaRPr lang="en-US" sz="1600" b="1" i="1" dirty="0">
              <a:solidFill>
                <a:prstClr val="black"/>
              </a:solidFill>
            </a:endParaRPr>
          </a:p>
        </p:txBody>
      </p:sp>
      <p:sp>
        <p:nvSpPr>
          <p:cNvPr id="9" name="Hexagon 8"/>
          <p:cNvSpPr/>
          <p:nvPr/>
        </p:nvSpPr>
        <p:spPr>
          <a:xfrm>
            <a:off x="533400" y="3352800"/>
            <a:ext cx="3200400" cy="16002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prstClr val="black"/>
              </a:solidFill>
            </a:endParaRPr>
          </a:p>
          <a:p>
            <a:pPr algn="ctr"/>
            <a:endParaRPr lang="en-US" sz="1600" b="1" i="1" dirty="0" smtClean="0">
              <a:solidFill>
                <a:prstClr val="black"/>
              </a:solidFill>
            </a:endParaRPr>
          </a:p>
          <a:p>
            <a:pPr algn="ctr"/>
            <a:r>
              <a:rPr lang="en-US" b="1" dirty="0" smtClean="0">
                <a:solidFill>
                  <a:prstClr val="black"/>
                </a:solidFill>
              </a:rPr>
              <a:t> </a:t>
            </a:r>
            <a:endParaRPr lang="en-US" b="1" dirty="0">
              <a:solidFill>
                <a:prstClr val="black"/>
              </a:solidFill>
            </a:endParaRPr>
          </a:p>
        </p:txBody>
      </p:sp>
      <p:sp>
        <p:nvSpPr>
          <p:cNvPr id="10" name="Hexagon 9"/>
          <p:cNvSpPr/>
          <p:nvPr/>
        </p:nvSpPr>
        <p:spPr>
          <a:xfrm>
            <a:off x="5257800" y="3429000"/>
            <a:ext cx="2895600" cy="1676399"/>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b="1" u="sng" dirty="0" smtClean="0">
                <a:solidFill>
                  <a:prstClr val="black"/>
                </a:solidFill>
              </a:rPr>
              <a:t>India – CEER</a:t>
            </a:r>
          </a:p>
          <a:p>
            <a:pPr lvl="1" algn="ctr"/>
            <a:r>
              <a:rPr lang="en-US" sz="1600" b="1" i="1" dirty="0" smtClean="0">
                <a:solidFill>
                  <a:prstClr val="black"/>
                </a:solidFill>
              </a:rPr>
              <a:t>Agricultural Advisory Services to Farmers</a:t>
            </a:r>
            <a:endParaRPr lang="en-US" sz="1600" b="1" i="1" dirty="0">
              <a:solidFill>
                <a:prstClr val="black"/>
              </a:solidFill>
            </a:endParaRPr>
          </a:p>
        </p:txBody>
      </p:sp>
      <p:sp>
        <p:nvSpPr>
          <p:cNvPr id="11" name="Hexagon 10"/>
          <p:cNvSpPr/>
          <p:nvPr/>
        </p:nvSpPr>
        <p:spPr>
          <a:xfrm>
            <a:off x="2964212" y="4191000"/>
            <a:ext cx="2819400" cy="2319058"/>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prstClr val="black"/>
                </a:solidFill>
              </a:rPr>
              <a:t>   </a:t>
            </a:r>
          </a:p>
          <a:p>
            <a:r>
              <a:rPr lang="en-US" b="1" dirty="0" smtClean="0">
                <a:solidFill>
                  <a:prstClr val="black"/>
                </a:solidFill>
              </a:rPr>
              <a:t> </a:t>
            </a:r>
            <a:r>
              <a:rPr lang="en-US" b="1" u="sng" dirty="0" smtClean="0">
                <a:solidFill>
                  <a:prstClr val="black"/>
                </a:solidFill>
              </a:rPr>
              <a:t> Brazil – CEER</a:t>
            </a:r>
          </a:p>
          <a:p>
            <a:r>
              <a:rPr lang="en-US" sz="1600" b="1" i="1" dirty="0" smtClean="0">
                <a:solidFill>
                  <a:prstClr val="black"/>
                </a:solidFill>
              </a:rPr>
              <a:t>Forecast System for Decision Makers</a:t>
            </a:r>
            <a:endParaRPr lang="en-US" sz="1600" b="1" i="1" dirty="0">
              <a:solidFill>
                <a:prstClr val="black"/>
              </a:solidFill>
            </a:endParaRPr>
          </a:p>
        </p:txBody>
      </p:sp>
      <p:sp>
        <p:nvSpPr>
          <p:cNvPr id="12" name="Hexagon 11"/>
          <p:cNvSpPr/>
          <p:nvPr/>
        </p:nvSpPr>
        <p:spPr>
          <a:xfrm>
            <a:off x="4038600" y="1371600"/>
            <a:ext cx="2597726" cy="173701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i="1" dirty="0">
              <a:solidFill>
                <a:prstClr val="black"/>
              </a:solidFill>
            </a:endParaRPr>
          </a:p>
        </p:txBody>
      </p:sp>
      <p:sp>
        <p:nvSpPr>
          <p:cNvPr id="13" name="Hexagon 12"/>
          <p:cNvSpPr/>
          <p:nvPr/>
        </p:nvSpPr>
        <p:spPr>
          <a:xfrm>
            <a:off x="2057400" y="1371600"/>
            <a:ext cx="2607129" cy="1739612"/>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i="1" dirty="0">
              <a:solidFill>
                <a:prstClr val="black"/>
              </a:solidFill>
            </a:endParaRPr>
          </a:p>
        </p:txBody>
      </p:sp>
      <p:sp>
        <p:nvSpPr>
          <p:cNvPr id="14" name="Hexagon 13"/>
          <p:cNvSpPr/>
          <p:nvPr/>
        </p:nvSpPr>
        <p:spPr>
          <a:xfrm>
            <a:off x="5257800" y="4800600"/>
            <a:ext cx="2725057" cy="1719742"/>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endParaRPr>
          </a:p>
          <a:p>
            <a:pPr algn="ctr"/>
            <a:r>
              <a:rPr lang="en-US" b="1" dirty="0" smtClean="0">
                <a:solidFill>
                  <a:prstClr val="black"/>
                </a:solidFill>
              </a:rPr>
              <a:t>Southern Africa – </a:t>
            </a:r>
            <a:r>
              <a:rPr lang="en-US" b="1" u="sng" dirty="0" smtClean="0">
                <a:solidFill>
                  <a:prstClr val="black"/>
                </a:solidFill>
              </a:rPr>
              <a:t>CEER</a:t>
            </a:r>
          </a:p>
          <a:p>
            <a:pPr algn="ctr"/>
            <a:r>
              <a:rPr lang="en-US" sz="1600" b="1" i="1" dirty="0" smtClean="0">
                <a:solidFill>
                  <a:prstClr val="black"/>
                </a:solidFill>
              </a:rPr>
              <a:t>Early Warning Service &amp; Communication</a:t>
            </a:r>
          </a:p>
          <a:p>
            <a:pPr algn="ctr"/>
            <a:endParaRPr lang="en-US"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95600" y="2895600"/>
            <a:ext cx="28194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30055" y="3071358"/>
            <a:ext cx="1524000" cy="1631216"/>
          </a:xfrm>
          <a:prstGeom prst="rect">
            <a:avLst/>
          </a:prstGeom>
          <a:noFill/>
        </p:spPr>
        <p:txBody>
          <a:bodyPr wrap="square" rtlCol="0">
            <a:spAutoFit/>
          </a:bodyPr>
          <a:lstStyle/>
          <a:p>
            <a:pPr algn="ctr"/>
            <a:r>
              <a:rPr lang="en-US" b="1" u="sng" dirty="0" smtClean="0">
                <a:solidFill>
                  <a:prstClr val="black"/>
                </a:solidFill>
              </a:rPr>
              <a:t>USA – CEER</a:t>
            </a:r>
          </a:p>
          <a:p>
            <a:pPr algn="ctr"/>
            <a:r>
              <a:rPr lang="en-US" b="1" u="sng" dirty="0" smtClean="0">
                <a:solidFill>
                  <a:prstClr val="black"/>
                </a:solidFill>
              </a:rPr>
              <a:t>GMU</a:t>
            </a:r>
          </a:p>
          <a:p>
            <a:pPr algn="ctr"/>
            <a:r>
              <a:rPr lang="en-US" sz="1600" b="1" i="1" dirty="0" smtClean="0">
                <a:solidFill>
                  <a:prstClr val="black"/>
                </a:solidFill>
              </a:rPr>
              <a:t>Science</a:t>
            </a:r>
          </a:p>
          <a:p>
            <a:pPr algn="ctr"/>
            <a:r>
              <a:rPr lang="en-US" sz="1600" b="1" i="1" dirty="0" smtClean="0">
                <a:solidFill>
                  <a:prstClr val="black"/>
                </a:solidFill>
              </a:rPr>
              <a:t>Technology</a:t>
            </a:r>
          </a:p>
          <a:p>
            <a:pPr algn="ctr"/>
            <a:r>
              <a:rPr lang="en-US" sz="1600" b="1" i="1" dirty="0" smtClean="0">
                <a:solidFill>
                  <a:prstClr val="black"/>
                </a:solidFill>
              </a:rPr>
              <a:t>Policy</a:t>
            </a:r>
          </a:p>
          <a:p>
            <a:pPr algn="ctr"/>
            <a:r>
              <a:rPr lang="en-US" sz="1600" b="1" i="1" dirty="0" smtClean="0">
                <a:solidFill>
                  <a:prstClr val="black"/>
                </a:solidFill>
              </a:rPr>
              <a:t>WAMIS</a:t>
            </a:r>
            <a:endParaRPr lang="en-US" sz="1600" b="1" i="1" dirty="0">
              <a:solidFill>
                <a:prstClr val="black"/>
              </a:solidFill>
            </a:endParaRPr>
          </a:p>
        </p:txBody>
      </p:sp>
      <p:sp>
        <p:nvSpPr>
          <p:cNvPr id="4" name="TextBox 3"/>
          <p:cNvSpPr txBox="1"/>
          <p:nvPr/>
        </p:nvSpPr>
        <p:spPr>
          <a:xfrm>
            <a:off x="2667000" y="1524000"/>
            <a:ext cx="1752600" cy="1200329"/>
          </a:xfrm>
          <a:prstGeom prst="rect">
            <a:avLst/>
          </a:prstGeom>
          <a:noFill/>
        </p:spPr>
        <p:txBody>
          <a:bodyPr wrap="square" rtlCol="0">
            <a:spAutoFit/>
          </a:bodyPr>
          <a:lstStyle/>
          <a:p>
            <a:pPr algn="ctr"/>
            <a:r>
              <a:rPr lang="en-US" b="1" dirty="0" smtClean="0">
                <a:solidFill>
                  <a:prstClr val="black"/>
                </a:solidFill>
              </a:rPr>
              <a:t>World Meteorological Organization</a:t>
            </a:r>
          </a:p>
          <a:p>
            <a:pPr algn="ctr"/>
            <a:r>
              <a:rPr lang="en-US" b="1" dirty="0">
                <a:solidFill>
                  <a:prstClr val="black"/>
                </a:solidFill>
              </a:rPr>
              <a:t> </a:t>
            </a:r>
            <a:r>
              <a:rPr lang="en-US" b="1" dirty="0" smtClean="0">
                <a:solidFill>
                  <a:prstClr val="black"/>
                </a:solidFill>
              </a:rPr>
              <a:t>   (WMO)</a:t>
            </a:r>
            <a:endParaRPr lang="en-US" b="1" dirty="0">
              <a:solidFill>
                <a:prstClr val="black"/>
              </a:solidFill>
            </a:endParaRPr>
          </a:p>
        </p:txBody>
      </p:sp>
      <p:sp>
        <p:nvSpPr>
          <p:cNvPr id="5" name="TextBox 4"/>
          <p:cNvSpPr txBox="1"/>
          <p:nvPr/>
        </p:nvSpPr>
        <p:spPr>
          <a:xfrm>
            <a:off x="4572000" y="1524000"/>
            <a:ext cx="1946563" cy="1107996"/>
          </a:xfrm>
          <a:prstGeom prst="rect">
            <a:avLst/>
          </a:prstGeom>
          <a:noFill/>
        </p:spPr>
        <p:txBody>
          <a:bodyPr wrap="square" rtlCol="0">
            <a:spAutoFit/>
          </a:bodyPr>
          <a:lstStyle/>
          <a:p>
            <a:pPr algn="ctr"/>
            <a:r>
              <a:rPr lang="en-US" sz="1600" b="1" dirty="0" smtClean="0">
                <a:solidFill>
                  <a:prstClr val="black"/>
                </a:solidFill>
              </a:rPr>
              <a:t>Southeast Climate Consortium (SECC), University of Florida, </a:t>
            </a:r>
            <a:r>
              <a:rPr lang="en-US" sz="1600" b="1" i="1" dirty="0" err="1" smtClean="0">
                <a:solidFill>
                  <a:prstClr val="black"/>
                </a:solidFill>
              </a:rPr>
              <a:t>AgroClimate</a:t>
            </a:r>
            <a:endParaRPr lang="en-US" sz="1600" b="1" i="1" dirty="0">
              <a:solidFill>
                <a:prstClr val="black"/>
              </a:solidFill>
            </a:endParaRPr>
          </a:p>
        </p:txBody>
      </p:sp>
      <p:sp>
        <p:nvSpPr>
          <p:cNvPr id="15" name="Hexagon 14"/>
          <p:cNvSpPr/>
          <p:nvPr/>
        </p:nvSpPr>
        <p:spPr>
          <a:xfrm>
            <a:off x="5181600" y="2514600"/>
            <a:ext cx="2438400" cy="1219201"/>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prstClr val="black"/>
                </a:solidFill>
              </a:rPr>
              <a:t>      </a:t>
            </a:r>
            <a:r>
              <a:rPr lang="en-US" b="1" u="sng" dirty="0" smtClean="0">
                <a:solidFill>
                  <a:prstClr val="black"/>
                </a:solidFill>
              </a:rPr>
              <a:t>Italy – CEER</a:t>
            </a:r>
          </a:p>
          <a:p>
            <a:pPr algn="ctr"/>
            <a:r>
              <a:rPr lang="en-US" sz="1600" b="1" i="1" dirty="0" err="1" smtClean="0">
                <a:solidFill>
                  <a:prstClr val="black"/>
                </a:solidFill>
              </a:rPr>
              <a:t>Ecophysiology</a:t>
            </a:r>
            <a:r>
              <a:rPr lang="en-US" sz="1600" b="1" i="1" dirty="0" smtClean="0">
                <a:solidFill>
                  <a:prstClr val="black"/>
                </a:solidFill>
              </a:rPr>
              <a:t>,</a:t>
            </a:r>
          </a:p>
          <a:p>
            <a:pPr algn="ctr"/>
            <a:r>
              <a:rPr lang="en-US" sz="1600" b="1" i="1" dirty="0" smtClean="0">
                <a:solidFill>
                  <a:prstClr val="black"/>
                </a:solidFill>
              </a:rPr>
              <a:t>Climate Adaptation</a:t>
            </a:r>
            <a:endParaRPr lang="en-US" sz="1600" b="1" i="1" dirty="0">
              <a:solidFill>
                <a:prstClr val="black"/>
              </a:solidFill>
            </a:endParaRPr>
          </a:p>
        </p:txBody>
      </p:sp>
      <p:sp>
        <p:nvSpPr>
          <p:cNvPr id="16" name="Hexagon 15"/>
          <p:cNvSpPr/>
          <p:nvPr/>
        </p:nvSpPr>
        <p:spPr>
          <a:xfrm>
            <a:off x="990600" y="2438400"/>
            <a:ext cx="2514600" cy="1295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prstClr val="black"/>
              </a:solidFill>
            </a:endParaRPr>
          </a:p>
          <a:p>
            <a:pPr algn="ctr"/>
            <a:r>
              <a:rPr lang="en-US" b="1" u="sng" dirty="0" smtClean="0">
                <a:solidFill>
                  <a:prstClr val="black"/>
                </a:solidFill>
              </a:rPr>
              <a:t>Korea – CEER</a:t>
            </a:r>
          </a:p>
          <a:p>
            <a:pPr algn="ctr"/>
            <a:r>
              <a:rPr lang="en-US" sz="1600" b="1" i="1" dirty="0" smtClean="0">
                <a:solidFill>
                  <a:prstClr val="black"/>
                </a:solidFill>
              </a:rPr>
              <a:t>Interdisciplinary Agriculture &amp; Forest</a:t>
            </a:r>
          </a:p>
          <a:p>
            <a:pPr algn="ctr"/>
            <a:r>
              <a:rPr lang="en-US" sz="1600" b="1" i="1" dirty="0" smtClean="0">
                <a:solidFill>
                  <a:prstClr val="black"/>
                </a:solidFill>
              </a:rPr>
              <a:t>Meteorology</a:t>
            </a:r>
          </a:p>
          <a:p>
            <a:pPr algn="ctr"/>
            <a:r>
              <a:rPr lang="en-US" b="1" dirty="0" smtClean="0">
                <a:solidFill>
                  <a:prstClr val="black"/>
                </a:solidFill>
              </a:rPr>
              <a:t> </a:t>
            </a:r>
            <a:endParaRPr lang="en-US" b="1" dirty="0">
              <a:solidFill>
                <a:prstClr val="black"/>
              </a:solidFill>
            </a:endParaRPr>
          </a:p>
        </p:txBody>
      </p:sp>
      <p:sp>
        <p:nvSpPr>
          <p:cNvPr id="17" name="TextBox 16"/>
          <p:cNvSpPr txBox="1"/>
          <p:nvPr/>
        </p:nvSpPr>
        <p:spPr>
          <a:xfrm>
            <a:off x="990600" y="3886200"/>
            <a:ext cx="1981200" cy="861774"/>
          </a:xfrm>
          <a:prstGeom prst="rect">
            <a:avLst/>
          </a:prstGeom>
          <a:noFill/>
        </p:spPr>
        <p:txBody>
          <a:bodyPr wrap="square" rtlCol="0">
            <a:spAutoFit/>
          </a:bodyPr>
          <a:lstStyle/>
          <a:p>
            <a:pPr algn="ctr"/>
            <a:r>
              <a:rPr lang="en-US" b="1" u="sng" dirty="0" smtClean="0">
                <a:solidFill>
                  <a:prstClr val="black"/>
                </a:solidFill>
              </a:rPr>
              <a:t>China – CEER</a:t>
            </a:r>
          </a:p>
          <a:p>
            <a:pPr algn="ctr"/>
            <a:r>
              <a:rPr lang="en-US" sz="1600" b="1" i="1" dirty="0" smtClean="0">
                <a:solidFill>
                  <a:prstClr val="black"/>
                </a:solidFill>
              </a:rPr>
              <a:t>Regional Training Center</a:t>
            </a:r>
            <a:endParaRPr lang="en-US" sz="1600" b="1" i="1" dirty="0">
              <a:solidFill>
                <a:prstClr val="black"/>
              </a:solidFill>
            </a:endParaRPr>
          </a:p>
        </p:txBody>
      </p:sp>
    </p:spTree>
    <p:extLst>
      <p:ext uri="{BB962C8B-B14F-4D97-AF65-F5344CB8AC3E}">
        <p14:creationId xmlns="" xmlns:p14="http://schemas.microsoft.com/office/powerpoint/2010/main" val="7284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inowar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2813" y="773113"/>
            <a:ext cx="7316787" cy="531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1860550" y="6219825"/>
            <a:ext cx="5462588"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latin typeface="Times New Roman" pitchFamily="18" charset="0"/>
                <a:cs typeface="Arial" charset="0"/>
              </a:rPr>
              <a:t>Source:  http://www.english.uiuc.edu/baron/cartoons/global.htm</a:t>
            </a:r>
          </a:p>
        </p:txBody>
      </p:sp>
    </p:spTree>
    <p:extLst>
      <p:ext uri="{BB962C8B-B14F-4D97-AF65-F5344CB8AC3E}">
        <p14:creationId xmlns="" xmlns:p14="http://schemas.microsoft.com/office/powerpoint/2010/main" val="763806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sz="7200" b="1" i="1" dirty="0" smtClean="0"/>
              <a:t>Thank You</a:t>
            </a:r>
            <a:endParaRPr lang="en-US" sz="7200" b="1" i="1" dirty="0"/>
          </a:p>
        </p:txBody>
      </p:sp>
    </p:spTree>
    <p:extLst>
      <p:ext uri="{BB962C8B-B14F-4D97-AF65-F5344CB8AC3E}">
        <p14:creationId xmlns="" xmlns:p14="http://schemas.microsoft.com/office/powerpoint/2010/main" val="192112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l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74900" y="2133600"/>
            <a:ext cx="43307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3" name="Picture 3" descr="g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2098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0" y="63246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pPr>
            <a:endParaRPr lang="en-AU" sz="2400" smtClean="0">
              <a:solidFill>
                <a:srgbClr val="000000"/>
              </a:solidFill>
              <a:latin typeface="Times New Roman" pitchFamily="18" charset="0"/>
              <a:cs typeface="Times New Roman" pitchFamily="18" charset="0"/>
            </a:endParaRPr>
          </a:p>
        </p:txBody>
      </p:sp>
      <p:sp>
        <p:nvSpPr>
          <p:cNvPr id="10245" name="Text Box 5"/>
          <p:cNvSpPr txBox="1">
            <a:spLocks noChangeArrowheads="1"/>
          </p:cNvSpPr>
          <p:nvPr/>
        </p:nvSpPr>
        <p:spPr bwMode="auto">
          <a:xfrm>
            <a:off x="0" y="64770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pPr>
            <a:endParaRPr lang="en-AU" sz="2400" smtClean="0">
              <a:solidFill>
                <a:srgbClr val="000000"/>
              </a:solidFill>
              <a:latin typeface="Times New Roman" pitchFamily="18" charset="0"/>
              <a:cs typeface="Times New Roman" pitchFamily="18" charset="0"/>
            </a:endParaRPr>
          </a:p>
        </p:txBody>
      </p:sp>
      <p:sp>
        <p:nvSpPr>
          <p:cNvPr id="10246" name="Text Box 6"/>
          <p:cNvSpPr txBox="1">
            <a:spLocks noChangeArrowheads="1"/>
          </p:cNvSpPr>
          <p:nvPr/>
        </p:nvSpPr>
        <p:spPr bwMode="auto">
          <a:xfrm>
            <a:off x="0" y="6430963"/>
            <a:ext cx="9144000"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50000"/>
              </a:spcBef>
              <a:spcAft>
                <a:spcPct val="0"/>
              </a:spcAft>
            </a:pPr>
            <a:r>
              <a:rPr lang="en-US" sz="2200" b="1" smtClean="0">
                <a:solidFill>
                  <a:srgbClr val="FF0000"/>
                </a:solidFill>
                <a:latin typeface="Times New Roman" pitchFamily="18" charset="0"/>
                <a:cs typeface="Times New Roman" pitchFamily="18" charset="0"/>
              </a:rPr>
              <a:t>     The Challenge:  Sustainable Agriculture in a Changing Climate</a:t>
            </a:r>
          </a:p>
        </p:txBody>
      </p:sp>
      <p:pic>
        <p:nvPicPr>
          <p:cNvPr id="10247" name="Picture 7" descr="wast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09800" y="0"/>
            <a:ext cx="2743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8" name="Picture 8" descr="defo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858000" y="0"/>
            <a:ext cx="22860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9" name="Picture 9" descr="plane"/>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4800600"/>
            <a:ext cx="18288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0" name="Picture 10" descr="drops"/>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876800" y="0"/>
            <a:ext cx="1981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1" name="Picture 11" descr="fire_1"/>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0" y="3048000"/>
            <a:ext cx="2209800" cy="176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2" name="Picture 12" descr="rishi_a1"/>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858000" y="3048000"/>
            <a:ext cx="2286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3" name="Picture 13" descr="drink"/>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162800" y="5029200"/>
            <a:ext cx="19812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871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Natural Hazards and Agriculture</a:t>
            </a:r>
          </a:p>
        </p:txBody>
      </p:sp>
      <p:sp>
        <p:nvSpPr>
          <p:cNvPr id="3" name="Content Placeholder 2"/>
          <p:cNvSpPr>
            <a:spLocks noGrp="1"/>
          </p:cNvSpPr>
          <p:nvPr>
            <p:ph idx="1"/>
          </p:nvPr>
        </p:nvSpPr>
        <p:spPr>
          <a:xfrm>
            <a:off x="152400" y="1295400"/>
            <a:ext cx="8839200" cy="5410200"/>
          </a:xfrm>
        </p:spPr>
        <p:txBody>
          <a:bodyPr/>
          <a:lstStyle/>
          <a:p>
            <a:pPr>
              <a:buFont typeface="Wingdings" pitchFamily="2" charset="2"/>
              <a:buChar char="Ø"/>
            </a:pPr>
            <a:r>
              <a:rPr lang="en-US" sz="2400" dirty="0"/>
              <a:t>Today’s agriculture sector faces a complex </a:t>
            </a:r>
            <a:r>
              <a:rPr lang="en-US" sz="2400" dirty="0" smtClean="0"/>
              <a:t>challenges</a:t>
            </a:r>
            <a:r>
              <a:rPr lang="en-US" sz="2400" dirty="0"/>
              <a:t>: </a:t>
            </a:r>
            <a:endParaRPr lang="en-US" sz="2400" dirty="0" smtClean="0"/>
          </a:p>
          <a:p>
            <a:r>
              <a:rPr lang="en-US" sz="2400" dirty="0" smtClean="0"/>
              <a:t>produce </a:t>
            </a:r>
            <a:r>
              <a:rPr lang="en-US" sz="2400" dirty="0"/>
              <a:t>more food </a:t>
            </a:r>
            <a:r>
              <a:rPr lang="en-US" sz="2400" dirty="0" smtClean="0"/>
              <a:t>while </a:t>
            </a:r>
            <a:r>
              <a:rPr lang="en-US" sz="2400" dirty="0"/>
              <a:t>using less water per unit of output</a:t>
            </a:r>
            <a:r>
              <a:rPr lang="en-US" sz="2400" dirty="0" smtClean="0"/>
              <a:t>;</a:t>
            </a:r>
          </a:p>
          <a:p>
            <a:r>
              <a:rPr lang="en-US" sz="2400" dirty="0" smtClean="0"/>
              <a:t>contribute </a:t>
            </a:r>
            <a:r>
              <a:rPr lang="en-US" sz="2400" dirty="0"/>
              <a:t>in a productive way to the local and national economy by understanding local indigenous </a:t>
            </a:r>
            <a:r>
              <a:rPr lang="en-US" sz="2400" dirty="0" smtClean="0"/>
              <a:t>customs;</a:t>
            </a:r>
          </a:p>
          <a:p>
            <a:r>
              <a:rPr lang="en-US" sz="2400" dirty="0" smtClean="0"/>
              <a:t>protect </a:t>
            </a:r>
            <a:r>
              <a:rPr lang="en-US" sz="2400" dirty="0"/>
              <a:t>the health of the ecosystem and </a:t>
            </a:r>
            <a:r>
              <a:rPr lang="en-US" sz="2400" dirty="0" smtClean="0"/>
              <a:t>ensure environmental sustainability through “eco-farming</a:t>
            </a:r>
            <a:r>
              <a:rPr lang="en-US" sz="2400" dirty="0"/>
              <a:t>”, such as developing cultivation skills in soil regeneration, nitrogen fixation, natural pest control and </a:t>
            </a:r>
            <a:r>
              <a:rPr lang="en-US" sz="2400" dirty="0" smtClean="0"/>
              <a:t>agro-forestry.</a:t>
            </a:r>
          </a:p>
          <a:p>
            <a:r>
              <a:rPr lang="en-US" sz="2400" dirty="0" smtClean="0"/>
              <a:t>reduce </a:t>
            </a:r>
            <a:r>
              <a:rPr lang="en-US" sz="2400" dirty="0"/>
              <a:t>food shortages, famine, and hunger </a:t>
            </a:r>
            <a:r>
              <a:rPr lang="en-US" sz="2400" dirty="0" smtClean="0"/>
              <a:t>while coping  </a:t>
            </a:r>
            <a:r>
              <a:rPr lang="en-US" sz="2400" dirty="0"/>
              <a:t>with changing climate and the increasing frequency of natural hazards that threaten our water supplies and agricultural resources.</a:t>
            </a:r>
          </a:p>
        </p:txBody>
      </p:sp>
    </p:spTree>
    <p:extLst>
      <p:ext uri="{BB962C8B-B14F-4D97-AF65-F5344CB8AC3E}">
        <p14:creationId xmlns="" xmlns:p14="http://schemas.microsoft.com/office/powerpoint/2010/main" val="293023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Natural Hazards and Agriculture</a:t>
            </a:r>
          </a:p>
        </p:txBody>
      </p:sp>
      <p:sp>
        <p:nvSpPr>
          <p:cNvPr id="3" name="Content Placeholder 2"/>
          <p:cNvSpPr>
            <a:spLocks noGrp="1"/>
          </p:cNvSpPr>
          <p:nvPr>
            <p:ph idx="1"/>
          </p:nvPr>
        </p:nvSpPr>
        <p:spPr>
          <a:xfrm>
            <a:off x="457200" y="2057400"/>
            <a:ext cx="8229600" cy="4419600"/>
          </a:xfrm>
        </p:spPr>
        <p:txBody>
          <a:bodyPr/>
          <a:lstStyle/>
          <a:p>
            <a:r>
              <a:rPr lang="en-US" sz="2400" dirty="0"/>
              <a:t>Food security is achieved when all people, at all times, have physical, social and economic access to sufficient, safe and nutritious food to meet their dietary needs and food preferences for an active and healthy </a:t>
            </a:r>
            <a:r>
              <a:rPr lang="en-US" sz="2400" dirty="0" smtClean="0"/>
              <a:t>life (FAO).</a:t>
            </a:r>
            <a:endParaRPr lang="en-US" sz="2400" dirty="0"/>
          </a:p>
          <a:p>
            <a:r>
              <a:rPr lang="en-US" sz="2400" dirty="0" smtClean="0"/>
              <a:t>Food </a:t>
            </a:r>
            <a:r>
              <a:rPr lang="en-US" sz="2400" dirty="0"/>
              <a:t>riots in 23 developing countries prompted a global crisis when the FAO Cereal Price Index doubled in the year to April 2008. Another round of increases, of similar extent, was triggered in mid-2010 in the aftermath of poor harvests and export bans in Russia and Ukraine.</a:t>
            </a:r>
          </a:p>
        </p:txBody>
      </p:sp>
    </p:spTree>
    <p:extLst>
      <p:ext uri="{BB962C8B-B14F-4D97-AF65-F5344CB8AC3E}">
        <p14:creationId xmlns="" xmlns:p14="http://schemas.microsoft.com/office/powerpoint/2010/main" val="394096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Natural Hazards and Agriculture</a:t>
            </a:r>
          </a:p>
        </p:txBody>
      </p:sp>
      <p:sp>
        <p:nvSpPr>
          <p:cNvPr id="3" name="Content Placeholder 2"/>
          <p:cNvSpPr>
            <a:spLocks noGrp="1"/>
          </p:cNvSpPr>
          <p:nvPr>
            <p:ph idx="1"/>
          </p:nvPr>
        </p:nvSpPr>
        <p:spPr/>
        <p:txBody>
          <a:bodyPr/>
          <a:lstStyle/>
          <a:p>
            <a:r>
              <a:rPr lang="en-US" sz="2400" dirty="0"/>
              <a:t>It is estimated that </a:t>
            </a:r>
            <a:r>
              <a:rPr lang="en-US" sz="2400" dirty="0" smtClean="0"/>
              <a:t>over 60% </a:t>
            </a:r>
            <a:r>
              <a:rPr lang="en-US" sz="2400" dirty="0"/>
              <a:t>of worldwide water use is for </a:t>
            </a:r>
            <a:r>
              <a:rPr lang="en-US" sz="2400" dirty="0" smtClean="0"/>
              <a:t>irrigation. Estimates are that it </a:t>
            </a:r>
            <a:r>
              <a:rPr lang="en-US" sz="2400" dirty="0"/>
              <a:t>takes around 3,000 </a:t>
            </a:r>
            <a:r>
              <a:rPr lang="en-US" sz="2400" dirty="0" err="1"/>
              <a:t>litres</a:t>
            </a:r>
            <a:r>
              <a:rPr lang="en-US" sz="2400" dirty="0"/>
              <a:t> of </a:t>
            </a:r>
            <a:r>
              <a:rPr lang="en-US" sz="2400" dirty="0" smtClean="0"/>
              <a:t>water to </a:t>
            </a:r>
            <a:r>
              <a:rPr lang="en-US" sz="2400" dirty="0"/>
              <a:t>produce enough food to satisfy one person's daily dietary need. </a:t>
            </a:r>
            <a:r>
              <a:rPr lang="en-US" sz="2400" dirty="0" smtClean="0"/>
              <a:t>Only </a:t>
            </a:r>
            <a:r>
              <a:rPr lang="en-US" sz="2400" dirty="0"/>
              <a:t>two and five </a:t>
            </a:r>
            <a:r>
              <a:rPr lang="en-US" sz="2400" dirty="0" err="1"/>
              <a:t>litres</a:t>
            </a:r>
            <a:r>
              <a:rPr lang="en-US" sz="2400" dirty="0"/>
              <a:t> of water are required for </a:t>
            </a:r>
            <a:r>
              <a:rPr lang="en-US" sz="2400" dirty="0" smtClean="0"/>
              <a:t>drinking! </a:t>
            </a:r>
          </a:p>
          <a:p>
            <a:r>
              <a:rPr lang="en-US" sz="2400" dirty="0"/>
              <a:t>To produce food for the </a:t>
            </a:r>
            <a:r>
              <a:rPr lang="en-US" sz="2400" dirty="0" smtClean="0"/>
              <a:t>nearly 7 </a:t>
            </a:r>
            <a:r>
              <a:rPr lang="en-US" sz="2400" dirty="0"/>
              <a:t>billion </a:t>
            </a:r>
            <a:r>
              <a:rPr lang="en-US" sz="2400" dirty="0" smtClean="0"/>
              <a:t>people </a:t>
            </a:r>
            <a:r>
              <a:rPr lang="en-US" sz="2400" dirty="0"/>
              <a:t>who inhabit the planet today requires </a:t>
            </a:r>
            <a:r>
              <a:rPr lang="en-US" sz="2400" dirty="0" smtClean="0"/>
              <a:t>the amount of </a:t>
            </a:r>
            <a:r>
              <a:rPr lang="en-US" sz="2400" dirty="0"/>
              <a:t>water that would fill a canal ten </a:t>
            </a:r>
            <a:r>
              <a:rPr lang="en-US" sz="2400" dirty="0" err="1"/>
              <a:t>metres</a:t>
            </a:r>
            <a:r>
              <a:rPr lang="en-US" sz="2400" dirty="0"/>
              <a:t> deep, 100 </a:t>
            </a:r>
            <a:r>
              <a:rPr lang="en-US" sz="2400" dirty="0" err="1"/>
              <a:t>metres</a:t>
            </a:r>
            <a:r>
              <a:rPr lang="en-US" sz="2400" dirty="0"/>
              <a:t> wide and 7.1 million </a:t>
            </a:r>
            <a:r>
              <a:rPr lang="en-US" sz="2400" dirty="0" err="1"/>
              <a:t>kilometres</a:t>
            </a:r>
            <a:r>
              <a:rPr lang="en-US" sz="2400" dirty="0"/>
              <a:t> </a:t>
            </a:r>
            <a:r>
              <a:rPr lang="en-US" sz="2400" dirty="0" smtClean="0"/>
              <a:t>long, or the distance </a:t>
            </a:r>
            <a:r>
              <a:rPr lang="en-US" sz="2400" dirty="0"/>
              <a:t>to circle the globe 180 times.</a:t>
            </a:r>
          </a:p>
        </p:txBody>
      </p:sp>
    </p:spTree>
    <p:extLst>
      <p:ext uri="{BB962C8B-B14F-4D97-AF65-F5344CB8AC3E}">
        <p14:creationId xmlns="" xmlns:p14="http://schemas.microsoft.com/office/powerpoint/2010/main" val="105444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Natural Hazards and Agriculture</a:t>
            </a:r>
          </a:p>
        </p:txBody>
      </p:sp>
      <p:sp>
        <p:nvSpPr>
          <p:cNvPr id="3" name="Content Placeholder 2"/>
          <p:cNvSpPr>
            <a:spLocks noGrp="1"/>
          </p:cNvSpPr>
          <p:nvPr>
            <p:ph idx="1"/>
          </p:nvPr>
        </p:nvSpPr>
        <p:spPr>
          <a:xfrm>
            <a:off x="304800" y="1600200"/>
            <a:ext cx="8534400" cy="4876800"/>
          </a:xfrm>
        </p:spPr>
        <p:txBody>
          <a:bodyPr/>
          <a:lstStyle/>
          <a:p>
            <a:r>
              <a:rPr lang="en-US" sz="2400" dirty="0"/>
              <a:t>Today, the competition for water resources is </a:t>
            </a:r>
            <a:r>
              <a:rPr lang="en-US" sz="2400" dirty="0" smtClean="0"/>
              <a:t>intense</a:t>
            </a:r>
            <a:r>
              <a:rPr lang="en-US" sz="2400" dirty="0"/>
              <a:t>. </a:t>
            </a:r>
            <a:r>
              <a:rPr lang="en-US" sz="2400" dirty="0" smtClean="0"/>
              <a:t>There </a:t>
            </a:r>
            <a:r>
              <a:rPr lang="en-US" sz="2400" dirty="0"/>
              <a:t>are now nearly seven billion people </a:t>
            </a:r>
            <a:r>
              <a:rPr lang="en-US" sz="2400" dirty="0" smtClean="0"/>
              <a:t>whose </a:t>
            </a:r>
            <a:r>
              <a:rPr lang="en-US" sz="2400" dirty="0"/>
              <a:t>consumption of water-thirsty meat and vegetables is rising, </a:t>
            </a:r>
            <a:r>
              <a:rPr lang="en-US" sz="2400" dirty="0" smtClean="0"/>
              <a:t>while there </a:t>
            </a:r>
            <a:r>
              <a:rPr lang="en-US" sz="2400" dirty="0"/>
              <a:t>is increasing competition for water from industry, </a:t>
            </a:r>
            <a:r>
              <a:rPr lang="en-US" sz="2400" dirty="0" err="1"/>
              <a:t>urbanisation</a:t>
            </a:r>
            <a:r>
              <a:rPr lang="en-US" sz="2400" dirty="0"/>
              <a:t> and biofuel crops. </a:t>
            </a:r>
            <a:r>
              <a:rPr lang="en-US" sz="2400" dirty="0" smtClean="0"/>
              <a:t>More </a:t>
            </a:r>
            <a:r>
              <a:rPr lang="en-US" sz="2400" dirty="0"/>
              <a:t>than 1.2 billion, live in areas of physical water scarcity, where there is not enough water to meet all demands.</a:t>
            </a:r>
          </a:p>
          <a:p>
            <a:endParaRPr lang="en-US" sz="2400" dirty="0" smtClean="0"/>
          </a:p>
        </p:txBody>
      </p:sp>
    </p:spTree>
    <p:extLst>
      <p:ext uri="{BB962C8B-B14F-4D97-AF65-F5344CB8AC3E}">
        <p14:creationId xmlns="" xmlns:p14="http://schemas.microsoft.com/office/powerpoint/2010/main" val="50974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Major Natural Disasters</a:t>
            </a:r>
          </a:p>
        </p:txBody>
      </p:sp>
      <p:pic>
        <p:nvPicPr>
          <p:cNvPr id="7171" name="Picture 3" descr="IRD5600"/>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0" y="1447800"/>
            <a:ext cx="3810000" cy="2971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72" name="Picture 4" descr="inundação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1447800"/>
            <a:ext cx="37338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5" descr="Rita_AMO_2005266"/>
          <p:cNvPicPr>
            <a:picLocks noChangeAspect="1" noChangeArrowheads="1"/>
          </p:cNvPicPr>
          <p:nvPr/>
        </p:nvPicPr>
        <p:blipFill>
          <a:blip r:embed="rId4">
            <a:extLst>
              <a:ext uri="{28A0092B-C50C-407E-A947-70E740481C1C}">
                <a14:useLocalDpi xmlns="" xmlns:a14="http://schemas.microsoft.com/office/drawing/2010/main" val="0"/>
              </a:ext>
            </a:extLst>
          </a:blip>
          <a:srcRect b="13281"/>
          <a:stretch>
            <a:fillRect/>
          </a:stretch>
        </p:blipFill>
        <p:spPr bwMode="auto">
          <a:xfrm>
            <a:off x="2209800" y="2667000"/>
            <a:ext cx="44196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3124200" y="4572000"/>
            <a:ext cx="2209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b="1" smtClean="0">
                <a:solidFill>
                  <a:srgbClr val="000000"/>
                </a:solidFill>
                <a:cs typeface="Arial" charset="0"/>
              </a:rPr>
              <a:t>September 2005 – Hurricane Rita</a:t>
            </a:r>
            <a:endParaRPr lang="en-US" b="1" smtClean="0">
              <a:solidFill>
                <a:srgbClr val="000000"/>
              </a:solidFill>
              <a:cs typeface="Arial" charset="0"/>
            </a:endParaRPr>
          </a:p>
        </p:txBody>
      </p:sp>
      <p:pic>
        <p:nvPicPr>
          <p:cNvPr id="7175" name="Picture 7" descr="Geada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629400" y="4191000"/>
            <a:ext cx="25146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6" name="Picture 8" descr="img01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4267200"/>
            <a:ext cx="28956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7192882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611</TotalTime>
  <Words>2510</Words>
  <Application>Microsoft Office PowerPoint</Application>
  <PresentationFormat>On-screen Show (4:3)</PresentationFormat>
  <Paragraphs>315</Paragraphs>
  <Slides>35</Slides>
  <Notes>5</Notes>
  <HiddenSlides>0</HiddenSlides>
  <MMClips>0</MMClip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Default Design</vt:lpstr>
      <vt:lpstr>Office Theme</vt:lpstr>
      <vt:lpstr>15_Flow</vt:lpstr>
      <vt:lpstr>Flow</vt:lpstr>
      <vt:lpstr>2_Office Theme</vt:lpstr>
      <vt:lpstr>3_Office Theme</vt:lpstr>
      <vt:lpstr>4_Office Theme</vt:lpstr>
      <vt:lpstr>16_Flow</vt:lpstr>
      <vt:lpstr>Natural Hazards and Agriculture</vt:lpstr>
      <vt:lpstr>Natural Hazards and Agriculture</vt:lpstr>
      <vt:lpstr>Natural Hazards and Agriculture</vt:lpstr>
      <vt:lpstr>Slide 4</vt:lpstr>
      <vt:lpstr>Natural Hazards and Agriculture</vt:lpstr>
      <vt:lpstr>Natural Hazards and Agriculture</vt:lpstr>
      <vt:lpstr>Natural Hazards and Agriculture</vt:lpstr>
      <vt:lpstr>Natural Hazards and Agriculture</vt:lpstr>
      <vt:lpstr>Major Natural Disasters</vt:lpstr>
      <vt:lpstr>Natural Hazards and Agriculture</vt:lpstr>
      <vt:lpstr>Climate Extremes and Agriculture</vt:lpstr>
      <vt:lpstr>Risk Management Strategy for  Decision Making    </vt:lpstr>
      <vt:lpstr>Weather, Water and Climate Information</vt:lpstr>
      <vt:lpstr>Slide 14</vt:lpstr>
      <vt:lpstr>Slide 15</vt:lpstr>
      <vt:lpstr>CAgM Activities on Natural Hazards  2000-2013 (See Table 1)</vt:lpstr>
      <vt:lpstr>CAgM Activities on Natural Hazards 2000-2013</vt:lpstr>
      <vt:lpstr>CAgM Activities on Natural Hazards 2000-2013</vt:lpstr>
      <vt:lpstr>Need for a High Level Meeting on National Drought Policy (HMNDP) </vt:lpstr>
      <vt:lpstr>HMNDP Main Organizers  and Partners</vt:lpstr>
      <vt:lpstr>Slide 21</vt:lpstr>
      <vt:lpstr>Launch of initiatives</vt:lpstr>
      <vt:lpstr>Integrated Drought Management Programme </vt:lpstr>
      <vt:lpstr>Current Actions - IDMP</vt:lpstr>
      <vt:lpstr>Slide 25</vt:lpstr>
      <vt:lpstr>Slide 26</vt:lpstr>
      <vt:lpstr>Agroclimatic System Communication of Information--Needs</vt:lpstr>
      <vt:lpstr>Slide 28</vt:lpstr>
      <vt:lpstr>   World AgroMeteorological Information Service (WAMIS)</vt:lpstr>
      <vt:lpstr>Agro-Met Decision Support System</vt:lpstr>
      <vt:lpstr>Decision Support System for Agricultural Weather Management</vt:lpstr>
      <vt:lpstr>Slide 32</vt:lpstr>
      <vt:lpstr>Global Centers of Excellence in Education and Research Global - CEER</vt:lpstr>
      <vt:lpstr>Slide 34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motha</cp:lastModifiedBy>
  <cp:revision>61</cp:revision>
  <cp:lastPrinted>2013-05-31T18:24:08Z</cp:lastPrinted>
  <dcterms:created xsi:type="dcterms:W3CDTF">2012-12-12T19:27:41Z</dcterms:created>
  <dcterms:modified xsi:type="dcterms:W3CDTF">2013-06-11T20:15:15Z</dcterms:modified>
</cp:coreProperties>
</file>